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953" r:id="rId2"/>
    <p:sldId id="1232" r:id="rId3"/>
    <p:sldId id="1144" r:id="rId4"/>
    <p:sldId id="1233" r:id="rId5"/>
    <p:sldId id="1238" r:id="rId6"/>
    <p:sldId id="1239" r:id="rId7"/>
    <p:sldId id="945" r:id="rId8"/>
    <p:sldId id="256" r:id="rId9"/>
    <p:sldId id="977" r:id="rId10"/>
    <p:sldId id="955" r:id="rId11"/>
    <p:sldId id="984" r:id="rId12"/>
    <p:sldId id="985" r:id="rId13"/>
    <p:sldId id="269" r:id="rId14"/>
    <p:sldId id="961" r:id="rId15"/>
    <p:sldId id="356" r:id="rId16"/>
    <p:sldId id="987" r:id="rId17"/>
    <p:sldId id="964" r:id="rId18"/>
    <p:sldId id="974" r:id="rId19"/>
    <p:sldId id="975" r:id="rId20"/>
    <p:sldId id="988" r:id="rId21"/>
    <p:sldId id="989" r:id="rId22"/>
    <p:sldId id="969" r:id="rId23"/>
    <p:sldId id="970" r:id="rId24"/>
    <p:sldId id="990" r:id="rId25"/>
    <p:sldId id="991" r:id="rId26"/>
    <p:sldId id="973" r:id="rId27"/>
    <p:sldId id="992" r:id="rId28"/>
    <p:sldId id="978" r:id="rId29"/>
    <p:sldId id="993" r:id="rId30"/>
    <p:sldId id="981" r:id="rId31"/>
    <p:sldId id="263" r:id="rId32"/>
    <p:sldId id="994" r:id="rId33"/>
    <p:sldId id="995" r:id="rId34"/>
    <p:sldId id="264" r:id="rId35"/>
    <p:sldId id="265" r:id="rId36"/>
    <p:sldId id="996" r:id="rId37"/>
    <p:sldId id="954" r:id="rId38"/>
    <p:sldId id="956" r:id="rId39"/>
    <p:sldId id="967" r:id="rId40"/>
    <p:sldId id="958" r:id="rId41"/>
    <p:sldId id="940" r:id="rId42"/>
    <p:sldId id="959" r:id="rId43"/>
    <p:sldId id="965" r:id="rId44"/>
    <p:sldId id="968" r:id="rId45"/>
    <p:sldId id="963" r:id="rId46"/>
    <p:sldId id="962" r:id="rId47"/>
    <p:sldId id="947" r:id="rId48"/>
    <p:sldId id="815" r:id="rId49"/>
    <p:sldId id="96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rong Xing" initials="JX" lastIdx="1" clrIdx="0">
    <p:extLst>
      <p:ext uri="{19B8F6BF-5375-455C-9EA6-DF929625EA0E}">
        <p15:presenceInfo xmlns:p15="http://schemas.microsoft.com/office/powerpoint/2012/main" userId="Jiarong X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BF030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0"/>
    <p:restoredTop sz="68465"/>
  </p:normalViewPr>
  <p:slideViewPr>
    <p:cSldViewPr snapToGrid="0">
      <p:cViewPr varScale="1">
        <p:scale>
          <a:sx n="75" d="100"/>
          <a:sy n="75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7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0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66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0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64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7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6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47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88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94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7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8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8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03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77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Consider a scenario where a local application is trying to read some data in remote memory across a network.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Traditional protocols, like TCP/IP involve the remote CPU to process the requests.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This method consumes CPU cycles and introduces extra latency.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On the other hand, remote direct memory access, or shortly RDMA, enables the local application to read or write remote memory with CPU bypassing.</a:t>
            </a:r>
          </a:p>
          <a:p>
            <a:r>
              <a:rPr lang="en-US" dirty="0">
                <a:effectLst/>
              </a:rPr>
              <a:t>In other words, this saves the CPU resource for other application usage and avoid extra latency.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magic happens in the RDMA-enabled NIC or RNIC.</a:t>
            </a:r>
          </a:p>
          <a:p>
            <a:r>
              <a:rPr lang="en-US" dirty="0">
                <a:effectLst/>
              </a:rPr>
              <a:t>RNIC can process RDMA requests in the hardware and </a:t>
            </a:r>
          </a:p>
          <a:p>
            <a:r>
              <a:rPr lang="en-US" dirty="0">
                <a:effectLst/>
              </a:rPr>
              <a:t>uses DMA to operate on the application’s memory without involving CPU.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As the demand on high performance network increases, RDMA protocols such as RoCEv2, are proposed to support RDMA on a converged ethernet.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And because of its easy deployment, today’s cloud </a:t>
            </a:r>
            <a:r>
              <a:rPr lang="en-US" altLang="zh-TW" dirty="0">
                <a:effectLst/>
              </a:rPr>
              <a:t>vendors</a:t>
            </a:r>
            <a:r>
              <a:rPr lang="en-US" dirty="0">
                <a:effectLst/>
              </a:rPr>
              <a:t> have deployed RDMA in their data centers.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27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0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9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2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71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9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80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1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11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91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9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Today I would like to introduce our recent work, remote direct memory introspection. This is a joint work from Rice University, MIT and Duke university.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5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24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37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81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74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808C1-43DD-4996-A7AB-BEB365E84FB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5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5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5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3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6C8-790B-9A48-AEA6-E310EB9305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0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DCC4-DC5D-4E48-9F71-F56063AFD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A02B-705C-CD48-A0EB-32180514F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59CBE-0CF1-3D43-9A8B-8E963CD6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44C7-A7B4-A04D-8125-87462C0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A5811-7537-D249-84B6-FE371596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4755-0676-1D4E-BE69-ED12F3D4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CADB9-5661-064B-9487-28FEC0352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4B132-88C9-974D-B09A-0EB3B935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DDC87-4277-3C44-8077-D3591AD4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B04E-DA14-F248-BC8C-088DB630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24D9D-92EC-D242-B6C0-02E3B836D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348FE-82FD-3A46-90BB-4F987D110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F0BAA-E2CE-E444-82D5-41FFB6B3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0D8C-28E8-BD43-99B4-33111AD0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DDC42-D95B-5241-B7CD-901CE738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8254-5ED0-C449-9B0A-CEEDACC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2F54-639C-BA4E-81C0-17A35CDD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67B5D-1812-5C4F-87A8-DF1BCD0F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4272-5B13-DC40-A6D4-66C86DC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1A5F-4423-4C49-9344-2A61711A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06C5-1A46-2D4D-8CCE-DFAC2A61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8775-1406-E848-BF77-E42BF2727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854D-66B4-EF42-8454-B2D1A300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809C3-500A-1548-BFF7-F33C2979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2345B-C41A-AE40-90C4-8F781F6B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4186-390F-274E-AB8A-0850C056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0DBA-9030-D841-A799-DBCF4A07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6E0C3-C8C2-9047-BCEA-765EA1053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D87CA-2FBA-7D4C-8C70-66229B85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63E33-7097-194C-B7C5-5F90ADAD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F02F6-BC62-D247-9A63-BA452C6F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8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1408-D7B5-B141-801C-0609F035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0E1A-BDEF-7E45-A8A4-40DFCA62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FE7C7-C3FD-7D4E-B319-6BE811CAD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E5A99-7046-8242-82B8-B0B9FAC98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4E988-5809-404E-8337-B54F610F3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1511B-6E73-7E4B-985E-D475C5E3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C765B-F314-8947-96E9-0F2E9EBF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8C7C7-3DC5-FF41-B8C7-A67B6AF9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CD91-EB11-9F45-BEB3-6DC196B2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87E08-B2A6-D545-9F68-A1ED886A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C0B9-89A8-4B4D-AA6D-3F5048B2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07C21-9E9E-5E44-B5E6-2537963A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AD777-CE86-7A4A-A28B-01664EDE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B191-3D4A-F445-90BC-1F0B4371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EE54-E643-5B4D-AC97-A23BD560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0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9F92-9872-4446-A694-F82BB219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57DED-1928-A743-977E-A1EFD3E7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11209-553B-1049-B793-A1CF17F03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E8D03-BB24-C64D-A69F-2AB81817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737CD-A525-024B-A16C-9AD672C7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2833A-B4B9-0843-A246-D91B7120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711A-BEF0-1B40-9D28-10491A34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32E7E-28C3-C04A-A96E-62EA6E506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25B34-BDFB-CA44-B4F6-420B9043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A9E53-627F-DE42-B7F7-423AC3CC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A38A-6CE8-5B4F-B877-3EDD3C2C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6E43E-72D1-6D42-BF3D-DD2691CE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1814B-C50C-2542-A8D0-43BE8354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5C651-F866-6B42-B43C-370B09D9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A41B-F854-124F-9AD4-294D28EA7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286F-D2A6-A74B-84BD-1C048829869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B998D-331E-4244-85C6-7F7966C27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0C25-EBDA-3045-8844-19CD614D2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0.tiff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dinggit/RDMI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61.png"/><Relationship Id="rId4" Type="http://schemas.openxmlformats.org/officeDocument/2006/relationships/image" Target="../media/image6.png"/><Relationship Id="rId9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commons.wikimedia.org/wiki/File:Light_green_check.sv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2.png"/><Relationship Id="rId4" Type="http://schemas.openxmlformats.org/officeDocument/2006/relationships/hyperlink" Target="https://pixabay.com/en/cross-delete-remove-cancel-abort-296507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hyperlink" Target="https://github.com/alex1230608/Bedroc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795" y="1703387"/>
            <a:ext cx="11378609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 Center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0271" y="3990234"/>
            <a:ext cx="8229600" cy="9492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500" b="1" dirty="0">
                <a:latin typeface="Tahoma"/>
                <a:ea typeface="Tahoma"/>
                <a:cs typeface="Tahoma"/>
              </a:rPr>
              <a:t>Ang Chen</a:t>
            </a:r>
          </a:p>
          <a:p>
            <a:r>
              <a:rPr lang="en-US" sz="3500" b="1" dirty="0">
                <a:latin typeface="Tahoma"/>
                <a:ea typeface="Tahoma"/>
                <a:cs typeface="Tahoma"/>
              </a:rPr>
              <a:t>EECS 388</a:t>
            </a:r>
          </a:p>
          <a:p>
            <a:r>
              <a:rPr lang="en-US" sz="3500" b="1" dirty="0">
                <a:latin typeface="Tahoma"/>
                <a:ea typeface="Tahoma"/>
                <a:cs typeface="Tahoma"/>
              </a:rPr>
              <a:t>Nov 21, 2024</a:t>
            </a:r>
            <a:endParaRPr lang="en-US" sz="3500" dirty="0">
              <a:latin typeface="Tahoma"/>
              <a:ea typeface="Tahoma"/>
              <a:cs typeface="Tahoma"/>
            </a:endParaRPr>
          </a:p>
        </p:txBody>
      </p:sp>
      <p:sp>
        <p:nvSpPr>
          <p:cNvPr id="36866" name="AutoShape 2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jpeg;base64,/9j/4AAQSkZJRgABAQAAAQABAAD/2wCEAAkGBxQSEhUUExQVFhUWGBoYFxgXFxcfHBkaGxcXGh0aHB0YHCghGB4lHBQYIjEhJSkrLi4uGB8zODMsNygtLisBCgoKDg0OGxAQGywmICQsLy80NDQsNCwsLCwsLCwvLCwvLCwsLCwsLCwsLCwsLywsLCwsLCwsLCwsLCwsLCwsLP/AABEIALcBFAMBEQACEQEDEQH/xAAcAAACAgMBAQAAAAAAAAAAAAAABQQGAQMHAgj/xABOEAACAQIDBAYFBQ0HAgYDAAABAgMAEQQSIQUGMUETMlFhcYEHIpGhsRRCUnLBFiMzU1RigpKU0dPh8EODk6KywtIVcyREY+Lj8SU0dP/EABoBAQADAQEBAAAAAAAAAAAAAAADBAUCAQb/xAA1EQACAQIEAgcIAgMBAQEAAAAAAQIDEQQSITFBUQUTMmGh0fAVIlJxgZGxwRThI0LxQzNi/9oADAMBAAIRAxEAPwDuNAFAFAFAFAFAFAFAFAFAFAFAFAFAFAFAFAFAFAFAFAYJoCjb0ekuDDkxYYDFTjiFa0SfXkAIv+atz4VJTpSm9CKrWhTV5Mp8XpL2irZ2XDSLzhCOunYshc2PeQR4VYeDklo9SpHpCLlZrQ6vu3tuLG4ePEQk5XHA8VYGzKw5EEEVTNAZ0AUAUAUAUAUAUAUAUAUAUAUAUAUAUAUAUAUAUAUAUAUAUAUAUAUAUBF2ltKHDoZJ5UiQcWdgo8Lnn3UBV5PShs0EgTOwHzkgnZfIqlj5V0oSfBnDqQWja+5rk9KezgLh5mPYuHnv70Ar3q58n9jzrqfxL7le216X2APyfClV/G4lwgHZ6iXLeBK1IsPO15aIieLp3tHV9xzPeHf/ABONfo5JJJlOhjivHEe0ZF1kH12Ir1KCdksx5J1ZRzNqK9cQw2GckZrRopusSe27EcdfmjTxq9GEnvouXmZc5xW2rfF/rzJomXMVuMwFyOYFS5lexDlds1tC4eh3axhxs2EP4PEL08fYJFsHA+sLN+jWZioZZ35mzgqmenZ8Ds1Vy2FAFAFAFAFAFAFAFAFAFAFAFAFAFAFAFAFAFARto7Qiw8bSzSLHGouWY2A/rsoDmu0/S6X0wGFaUX/DTnJGe9R1mHsqenh6lTVIrVsXSpaSevIWxeknal/WhwJHYDMPfrU/8CpzXr6FX2rR5Pw8yz7J9JkZKriojBfQyK4eJT+cSFZBw1K2HMioquEqU1d6onoY6lVllWj7y+g34VWLhmgCgCgPnje7HNi9pYtpSWXDymGFCfVQJYEgcLsQTfjV3CU4u8mZuPqyTUFsKtoYd3WySGNu0cD41cqRlJe67FClOMX70boTR7KxSknpsw+sxPdobC/nVZUayfaLjxGHkuz+DzHu7I5BnlJHHKCT8dB7K8WGlLts9eNhBWpxHmDwMcQsigd/M+JOtWoU4wXuoo1Ks6jvJm2fNlOS2a2l+F++upXtpucxtdZtjVg8GsY0HrHrMeLHtJ8a5hBR2OqlSU99uXI2DHnCz4fFj/y8oLd8beq4HipqDFwvC/ItYCplqZeZ9LKwIBGoPCs02DNAFAFAFAFAFAFAFAFAFAFAFAFAFAI96968Ns6MPiHsWNkRRd3PYq8/HhQN2KXJ6VJmN4sEFTl002Vj+iiMF9tXIYKrJXehn1OkqMXZXfyMr6UZh1sHH5Ykj4w168BUXFHK6UpPg/X1IW1/SzKqerHh4SRoXkaUnwRVQn2148Jl7c0vE6WPc3anTb8PMo7458dJ0szvOQb5pdUX82JB6intIvbtJq1h6NPeKv3v9etCji8TV2k7dy/fHz+Qwq+ZYUAEXoDonoi2xmikwbE5sMR0d+cL3KD9Ehk8FWsHEU+rqNH1ODrdbRUnvs/mdAqAshQBQHzRiR/47aII/wDNzf62rQwfZZk9IdtfIRY7CTJIFw7S2OpzH1FHYCfh4UnCpGVqbf6PadSlKGaql+2TsNsttDLNI5HIEqt/LU1LGi/9pNledeO0IpeLGdTlYKAw7gC5IA7SbfGvG0tz1JvRCbH7yxJcJ98bu6vt5+VVp4qEdtS5SwNSWstEVXaO05JjdzpyUcB5fbVGpVlN6mnSoQpL3T6g9H292HfZuEabEwo4iCN0kqKbp6hJDG+uW/nUZMPk3twBNhjcKT/34v8AlQDWCdXF0ZWHapBHuoDZQBQBQBQBQBQBQBQBQBQBQBQHC/SUpk242fURYZOjB5XY3I8yau4CKdRt8EZvSk3GkkuLF5FbB8+ivz7pxvxlmOt7Fgbe0VSlgoPds0Y9JTjtGP2N+E3ZgQ3KmQ9rm/u4V3DB0o6vX5kdTpCtLROy7hyBbQcKtFLcKAg4rbEEd88q3HIG59gqGdenHdk9PC1p9mLEmM30QaRRs3e2g9guT7qqz6Qiuyi/T6Km+3K3y1LF6GN6Wfa6iTKvTQvEAAbXBEi3uePqMP0qoVq0qruzUw+HjQjli2fRdQlgKAKA+bNryIu0doAsoY4qQ2JF+PH31fwkkotXMvHxk5JpaWPDSqOLAeYq5mXMz1FvgRpdqwrxlTyN/hUbrU1xJFh6r2ixdPvVEOqrt5AD36+6oZYuC2LEcBUe7SFmJ3qkPUVU959+nuqGWLm9lYswwEF2ncS4nFvIbuzN4n4DlVaU5S3ZchTjBWirGmuTsyBQFk2XuuWGaYlexRx8zy8Ku0sJfWZnVsck7U9e8fps+FFt0aWHaoJPmdSatqnCK2KDrVJyvdmvZO1BA0kuHZ8O8XFozYE24Feq/ZlYGq7jSmnpaxaU68HFKV7n0vsWeSTDwvMmSVo0aRPouVBZfIkis81iZQBQBQBQBQBQBQBQBQBQBQHHvS5hMm0sLNb8NBJETyvGwcedmPsq5gZWq/NGf0nG9C/JryK5WyfOmGYAXJsO0149Ak3ohPjd58PHcZs5HJBf38PfVaeMpR43+RdpdH158LfP1cQ4zfOQ/g0VR2tqfsAqnPHzfZVjQp9FQXbbfgJMZtWaXryMR2XsPYNKqzrTn2mX6eHpU+zFEKoiYKAnbC2m2FxEM6daJ1cd+Ug28xp50B9o4eYOiuuqsAw8CLj40BsoAoD5O9L+G6Pa+LFrBnVx+kisT7SaAptAFAFAFAFAM8BsOaXULlX6TaDy5mpoUJzK1XFU6e7uy07K2HHDY9Z/pHl4Dl8av0qEYa8TMr4qdXTZE/EYlYxd2A5DtJ7ABqT3CpZTUdyCEJTdooW40NLZWBRGICoozSyE6AKouRe/Aa1Xqyuve0Xi/ItUY2fue9LwXmdY9Hno1EXRz4tApQ5ocNoRGeUkh1zycwOC35nUUqlXN7sdEaVKjleaTvJ8fI6lUROFAFAFAFAFAFAFAFAFAFAFAc69OEWXBRYm2uGnRj2lXDRkd1y6+ypKU8k1LkQ16XW03DmcFxu+MraRqsY/WPtIt7qtVMfN9nQpUui6Ue27+AjxWOklN5HZvEm3kOAqpOpKfady/TpQp9hJEeuCQyqkmwFz3UPG7bk/D7ExD9WJ/Eiw/wA1qmjh6stosgni6MN5IYw7n4g8ci+LX+ANTxwNV72K0ulKK2u/oTYdyT8+YD6qk/EipV0e+MiCXSy/1j4k6Dc2AdZnbzA+AqWOAprdsgl0rVeySOvbh78YaDCRYbFydDJCOjDSBgjopsjB7Zb5bAgkG4NZ1ajKnJ3Whr4fEwqxTT15F6g21hnTOmIhZLXzLIhWw53BtaoVqWG7as5xvp6VXUGPZsJlbUdO4sg+ohsX8TYfWFSqhUfAgeKpJ2zHF9p7PxuMlafENmke2ZnZeQsBZRYaDgBXawtRkbxtJcRZJsLEA26MnwsfhXLw9RcDtYqi/wDYwmw8Qf7JvOw+JoqFR8A8VRX+xLh3WmPHIvib/CpFhJvcilj6S2uxhht01HXkJ7lFveb/AAqWODX+zK8+kG+yhvhNkwx2yoLjmdT7TViNGEdkVZ4ipPdk2pSAjYvHxxddwO7n7BrXE6kYbslp0Zz7KK9tDegE/ekFxwdgLjwHL21TqYv4UX6WB+N/RHVvQPtTAyBgyKuPF7ySHMzppqhbqAXsUFu3WqcpOTuzQjCMVaKsdnrw6CgCgCgCgCgCgCgCgCgCgCgCgOb+lbeTDSYabAIemnlABCEFYbMGDStwXVR6urHs51JSpSqO0SGtXhRjmm/7OGx7kyX9aVAO4MfiBVxdHz4tFB9LU+EWTYtykHXlc+AA+N6lXR8eMiCXS032YomYfZeCjNgEZuwsXP6ov8KkjRw8XbRv7kM8Ri5q+qXyt4jqKBV0VQPAAfCrailsijKcpdpmZJAvWIHiQPjRtLc8UW9kRJdsQLxmj/WB+FROvTW8kTRwtaW0WQpd6cMvzy31VP22qN42iuJPHo7EPhb6kR99IeSSHxCj/caifSFPgmTLoqrxa8S77v7rY7GwRzxJhkilGZTJK97XtqqxHXTheo30hyj4k0eiec/D+xHvVu5JhcQYHaAtkWTMMMLEMWHql2Oa2XU94pTqutfZfQVqKw9tZNP/APVvwV/FQR4crJIzmx0yoqi/fkUdvAmkoxp2lJv7eQhOdVOMEvq2/wAsbYXELIuZeHl9hqxGSkroqTg4OzNpNuNdHIUPAND0h4jakKdaRfAG59gqOVaEd2Sxw9SW0WKcVvYg0jQt3toPZqfhVeWMX+qLcOj5PtMSYzb08nz8o7F09/H31VniKkuJcp4SlDhf5i0m/GoSyWPYW5mIxBBZeij5s41I/NXifcKmhRlIr1MRCG2rJW7+zowZkdVZo5CtyNdLjy1BqxhqcWmmuJTxlWcXFxdroseCmlgN4MRiIfqSsR+q5K+6ppYWm+4gjjaq3dy27K9JmNhAE6R4pR84fepPcCjH9Wq88JJdllun0hF9tWLzu96QsFiiEzmCU/2U9kYn803Kv+iTVWUJRdmi7CpGavF3LZXJ2FAFAFAFAFAFAFAKd6drthMLLOkTTMgFo14klgtybGyjNcm2gBNepXPG7K5xra+9WPxqlZJZEQ3HRYSGa3gzhS7dhsVBq3CjRS9+f2M+eIxMnanTf19eZWcDudjGICpjMqm4WPCyRgHtu9h5m5r1Sgv93buVg4VZX/xK75u4oxG2o43ZWGJd1JVs8thcGxFk04iuniaa+J/N+RwsFVfwx+Ub+LNeEx74mQRwYSN3N7ByznQa9ZgBXDxGZ6QX11JFhHFXlUf0svwPp9jbSQRdK8WHWSRYgFynKWvlJyggAkW0PMV669bnY5WGw127NvvK5vhgcRhJ+hlmaS6hgwLWIN+RPaCPKoKk6l7OTLVGnSteMUvodI9HO7EK4KOSWKN5Jbvd1VrKTZQLjQWAPnUlOCy6kVao81kyzrsHCjQYaAf3SfuqTLHkRZ5czb/0mD8RF/hp+6llyGZ8z2mz4hoIowOwIv7qWR5mY43H2kIrYCSy5F/8K34yJR1T/wConPtWzfStUqQysvUqmdd453k3Yw2OQLiEuVvkdSVdCeJVhqOA04G2oNcptO6JGlJWZRcb6JHH4DHG3ZPCrH9aMp8KnWKqIqywVJ8LCyT0MzNxnwhP/wDM38SvHXvvFfY9WFS2lL7nHtoYx8NPJF0UAeKR0JCc0YqSLk24V4qzWqS+x68MmrOUn9SPLvBiG+fb6oA+y9evE1HxEcHRXAgTYh367M3iSfjULk3uyeMIx7KsStn7HmmkWNEOZhmGb1Rl5tc8R4V7GDbsjyVSMVdstuF9Gzm3STqO0KpPvNqnWGfFlV4xcEMcP6OIB15ZW+rlX4g12sPHizh4yXBFg2Xu9h8PrHEoYfOOre08PKpY04x2RBOrOe7GldkZQMbhWj2nNbqOgkPibf7g3vqOkmqzttYlrtPDq+9ydVwzyHicIT63TSIBra4y6DncXI01F+2opQ45mieFRbZUyPsnFnEK+cBkDWUlbBvIk/0a5pTdRO+x3Xpqi1l0fzLz6NdtY35WmFwzNLh11nEt2SBPzH4qx4BLkdwsSKWIjTi7R3NDCTqyjee3iduquXAoAoAoAoAoAoCsb2b+4HZ2k8oMnKKP1n8wOqO9iKA53tH0r47E6YLDLh05ST+sxHaFsAP8wqxTwtSpsipWx1Glo3d9wm/61jXkDT7RmZ1IISNhGt+sLqls3VJsau08FTi/fd2Z1XpGrKP+ONlz3OU7TBE0t+Odr/rGs2orSa7zYpSzQi+aQw3P2mMNjIJW0VXs31WBVj5BifKvIO0kz2pHNFo616QscnQiK9pDLAyXHWHSDVD863O2ouO0VZqPSxUpJ3uavSLuhLj3gMRRcmdXLHgpKkWsNbetpXlSDlawo1FBO5bsHh1ijSNdFRQo8FAH2VKlbQibu7m6h4FAFAR8bhBIBqVZWDxuujRuODKe3u4EEg3BNeSipKzOoycXdFe3CxWIG1UhM0hObENiAGYpIQAQ2VjZbtKp01HC9qirKCpxstdbkuHdR1Z5ndaW+v8Az9jrej0oNh8TMsKxPBh2WN8xILyEjOFYGyBc6i5B1Vq4hRzU3Ub2JJ4jLWjSSvfwIG8npOmnJTADoovyh1u7/wDbRhZR2M1/Cu6WGlPV6I4r4yNPRas5FtcRpiAZ1MgeTpHck5mV79JmK2uc3rA99KtONOVuAoVZVYN319WLsu42C+gx/vG+ypeogV/5NTmMcDu/hoTeOFARwJGY+1rkV2qcVsjiVWct2esdgC08Ey2vGWVr80ZTw7wwGneaOPvJnkZWi4viMa7OAoAoAoCq70wZcTBKB11eFj/nX4NXK0qJ89Dp+9SkuVn+jRVopCbb8rvbDxdZxdzyC955f121WruUv8cd3+C7hYxj/lnstvmR9oY1MKiQIbMbZ2UXKg8WtfVjxAvUdWoqUckdySjSdebqT2O5+jrePY8cK4fByrEb3ZJvUkdza7MX67HuJ7BoKoM1FbgdAU31FD0zQBQBQBQEfH42OCNpZXVI0GZmY2AAoDhu9fpQxe0GaHZoMMA0ac6O3gf7Mdw9bw4VLSoTqv3UQV8TToq835lThw+GwpLTSB5ibsz+s1za9hqRxvc661owp0KHaevrgY9SricV2E1H1xH2HmDqGF7HhcWuO3wNXYyUldGdODg7Mp++Gz3jk6dCcrEZvzW7fA29tZmMpOMusj6ZtdHV4zh1Ut14oreNmztm5kDN9awBPmRfzqjOWZ3NOnHLHL6saK5OzsO6eNbF4LDLJhpJmhe6OWCx3juFZmJubBrWynUXqzB5orQp1Flk7M6At7a8edu2piuZoAoAoAoCubz7XlidYo7R51zCUi5JuQVQH1cwABJN9GGhrunDPLLexHWqdXDNa/4XzEeyNqDAri8Wt2nYDCYe5uzTzffZHa/JR0R92mlQ4qK6xU4emyxgZPqnVnx/C9Mrc+DAOHw183rGWUk9bLckm+pux91W3TSyUfq/oZ6rOXWYj6L6/wBG/ZkhaMMb2JYrfjlzHLx1Pq2r2m7xv6twPKyyzt8vvbXxIO8EANmYerkkS4F8rEAoT2LmGp76gxUbpMtYKdm4/L+y7bs4rpcJC97nIAfFfVPvFKbvFMVY5ZtDOuyMKAwGB4H+hQELDbWikleFGzOgu1hoNbWzcL91cqabsjt05KOZk6ujgKAR73lehQHrdNHk7bhtfLLmvXMuHzR3DaXyYhxuJK2VRmkbqr8WPYoqec7aLdlanDNrLRL19yFi5lwkTMfWkc8T85vsUdlRSkqMb8X+SaEZYiaWyXgvMT7ubPM0hmk1ANxf5zfuFV8PTc5Z5FvF1lTh1cP+IsuLwEcvXQHv5+0a1dnTjPtIzqdadPss9bM+U4T/APTxc8I+jfMn6rae0VXlg4vZluHSE12lcvO7/pTxMTKmPjSSMsq9NCCGBYgAtGdCLnXL7DVWph5QV+Bco4uFR5VudhqAtBQBQCveTYEGOgaDEKWjYg6EggjgQRwNAcc3j3Wl2Va/3zB8EmC2aMk6LMqiwB/GCw7bE1o4XFpe5PYyMbgHJupT34r1+DmG19lvHiFLtmR3FpTaxBPM8L2qGtRlGonJ6N7ljD4iM6TUVZpbHQgK2j5w8TxB1KsLqwsR3VzKKkrM9jJxakt0c329sZsM9tSh6rfYe8ViYig6Uu4+nwuKjXjfjxRjd3YkmMnWGMces1tEXmx/rXhUMYuTsixOairs+hNk7OTDQpDH1EFhfieZJ7yST51cSsrGdJuTuyXXp4FAFAFAeJnKqxALEAkKOJsOA7zQHPZse2KZZpCLoCFjW9oyesDfUvyJIHDgNb3MPSj273f4M/F1p3dO1l+eX0E+xopZWEkylQjSGFSLEdI12cjjewVR3LUWHotzdWa+RLi8RGNKNCm9EtfXiR5GL9PLwMhGHiP5o6zD/M36Net3zT5+6v2IrLkp8vefz4L8L6m6ORsquthGWVI1tq63sWvyAFyO5e+vVfLmW2y7+88aWZxe+rb5dxOqQhN+40uTp8Of7N86fUfs8CPfVOCyycTQqPPGM+a8UWmpCIKAqe8+wcALyzkxFze6MbkniQtjfvsKgqU6e7LNKrV7MdTVgNu4bDfesJh5pU4s8Slrt3k9Y+y3KvFOMdIq57KlOfvTaRYdl7RabjBNELXBkCi/dbNmB8RyqWMm+BBOCjxTJ0sgUFmICgEkngANSa7ZwlcowxZxcvyhuouZYF7FvYufzmt5AV5Rjmed/Q9xEsi6pfXyMOqxl5nbla9uqo+aO259ptUrSjecmQpuaVOK/t8yqIr46e50Uf5V7PE1QSlXqdxqNxwtLv8Ayy5wxBFCqLACwFaUUkrIx5ScndnuvTkKAi4xMz4eP8ZiYU9r/wAqrYt2p/Uu4FXq/Q+nazDZCgCgCgNeIgWRWR1DKwIZWFwQeIIPEUB82b8vgsLjZcFEzNhzo6nUQSc1Ribso0+qe3WrdCurdXU7L8ChicK3LraXaXiRYMU2FCrI3SQN1JRqVvqM/droR2VejN0bKWseD8zMnTjiLuCtNbrn8vIe1cM8043CrKhRxdT/AFcd9cTgpxys7pVJU5KUdxl6O5YoA2EKKkurK4/t17bn5y3sV8xzrLdPqpZX/wBNxVlWjnX1XIu9engUAUAUAUAo3p2hJBCHjsD0iKzMLhFJN2IuOdh+lRbpd4ekW0r2RS2wSkMGzEuxdjmIJYm5N1tbXs8K0Y0YqOQyJYicp5/ptp4mlMAU/ByyDuc5x/m19hFeKk49mT/Pr7h11LtxX00fhp4HnGbO6bo+kNgpbMq8GuLcTqNPiRXk6XWWzcPE6p11SzZFvx4oiSYpWJmY2iT1Y+NtbAv4HgO4d9Qymm872W3mWIUnFdWu09X5ft9/yJaMCAQbg6gjmK7TvqiNpp2Z4ysjiWIhZAMuourLe+Vh2X5jUVHUp5tVuS0quX3ZaosGx9uJOchHRzAXaNuPip+eveKiUtbPRliUNMy1Q0YGxsbHkez99dHArTd+HP0kgM0n0pbHyC2yqPAVx1avd6knWytZaIh4PbMzziBMK0Uak5nYHLZSQcoAA1IsDfne1cqbcrJHcqcVHM5XZYalICn+kTaLCNcPH1pbF+5MwAH6TaeANQVpO2VcSzhoq+d8DVhoQiKg4KAPZV2McqSM2cnKTk+JVt48e00ggj1ANjb5zfuFUcRUc5ZImphKKpw62fpFg2Ts8QRhRx4se0/uq3SpqnGxQr1nVncm1KQBQBQHvYcPS7U2fFa/37pCO6MZv9pqljHsjS6OjrKR9IVQNQKAKAKAoPpd32/6fhhHCT8qxAKxW1yDgX8dbDv8DRK542krs4xFutG0IWS/Sn1mkvrmPEa8R/OteOCh1dpb8zAn0lU61yj2eXriKHabBfe5VEuHa4tytzsfmnuP86rt1MP7s1eLLiVLF+/TeWa9fVD/AGPLZbxEyQHq6+vGdSQ1+Iva3Pxq3Rdl7msfFGfiY3dp+7PjyfyHNWyiasRBmAsSrKcyOvFGHBh/WoqOpTVSNmS0a0qUsy/6Wrdfb/ygNFLZcRGBnA4OvKRPzTzHI6dlZrTi8stzZTjOKnHZ+rD6gPEkqr1mVfEgfGgselYHgQfCgM0At3lxKx4Sd3F1EbC3aSMoHfckDzrmWzOoL3kcvfd0sVk6Z0kyKptbQqoHxFW3hG3mzNOyKCxyinDKmrvxGeFeRFtNZrEAOoOoOgzDiD38KsQc4q0/uVaipzd6enc/0/TIe9UzDDkR3LOQotqSLFjbyU1Fi5NU/d4k2AhF1rz2WpXNnbx6dHOoK8LgDhwsV4W8KoU8TplmtDUq4LXPTevriTgrxjpMM3SQ8THe9u3LzHh8al1j71N3XIhvGbyVlaXPzGOz9qxzaIfWtcqeI+w+VTU60Z7Ferh50u0tDdisIsgF7gjVWGjKe1TyNdTpxmtTinVlTd0TdnbxPCQmLN1Jss4GmvKQDqn87h8arvNDSW3PzLay1dYb8vItSsCLjUHgRXZGDuALkgDtJt8aAVYjeOBSQjGV/owqXPmR6o8yK4dSPDUkVKXHT5lXxkTvOrSgB2PSsoN8iKMsSX5nMWY8riuacW53fz8jqrNRpNR+XmTaumcRnwEebPbK/wBJdD7uNRunG9+JKq07Zb3XI8RO/wA10lHebNz5rcHh2DhXicuDTPZKP+ya/Hj5npscFIDqyZiFU6EEnkCt/eBXvWWdpKwVJyTcXe3riSqkIQoB16LI+k23/wBnCu3gWZF+EgrNxbvOxsYCNqd+bO81VLwUAUBpxmJSKN5JGCoilmY8Aqi5J8AKA+cJ8U20cbJtCW+Vjlw6H5qLop+J8STWlgsP/wCkvoY3SWL/APKP18j1h8U0kzBbCKO6k/TfmB2BfjV2M5Sm7bLxf9GdOnGFJX7T1+S/smTRK6lWAZTxB4VLKKkrMhjJxd4uzKpjNmS4JulwxLR/OQ62Hf2jv4is6dGeHeentyNeniKeKj1dbR8H69Md7G23HiBp6r80J18u0VaoYiNVab8ihicJOg9dVzGdWCqaMTCxKvG2SWM3Rxy7VPap4EVDWoqou8sYfEOjLmnuvXEuO7m31xSkEdHMmkkZPD85T85DyNZ+qdnua+jSlF3TKl6ZNr5YY8Mp1kbpH7lXQA+LG/6FQ1paWLGHjrmFWEwC/JwUur9H1kvGSwB1OQi+vbWgqEJUr21t8jIliaka9r6X230+pbk2fJ/0WDaGClxLShVM6dK0gYKSkpVZc1iGBbTkDWVGo09TdnSTWiVxBHtWTGxIXmLxhgxXIoJddQGKjUAm9rDUA8q06NGE7TTuv2YmJxFSm3TaSfPuJNXjNCgFEzdJPx9SHQd8hGv6qm3iTVSbz1O6P5/ov049XS75fj+2RNqbEjmubZX+kPtHOoqtCM9eJNRxU6Wm6KviMLPhHuCQOTL1T4/uNUZQqUXdGnGpSxEbP7cRlg9pRYh1zjoph1ZFOh7jft7D21NCrCo1m0fMrzozoxeX3o8i01fMswygixAIPEHga8aueptaojbv4P1ZIelnQxtwSVgCjaqQOXMadlUlTs3G70NKVXMlOy17uIh3wxCRypHH6zR+s7yEuSx+ac9xYDl391QVWk7ItUE5Ru+P0LRurt1MQmWwSRR6ygAAj6Sjs7uV6npVFJW4lWvScHfgaY3zySydrZV+onqj2tmPnViit5c/0VcQ9VHkvFm6pisRtpKpifMoYZSbGw4DtPDxripbI7ktFtTVnYQ7vYfoYzPIzKltBcgNyvbn2AedVMPHJHPJ6F7FT6yXVRV369Mxs/FzYjEdIqrkXQZ+Cg9lvnGvKc51KmZLRevue1adOjSyN6vlx/otFXzLCgLt6BMFmOOxZ+fKIV+qgufbmX2Vj1ZZptn0FCGSnFdx12oyYKAKArHpNe2ysaR+Ice0W+2gOAx7RMWz0kXrZAq9xuVv5WrYVXJhlJcj590FUxjg9r3/AGe9y1Pye5YG7E6cRw6x7f5V7gl/j34nPSTXXWtw9WH1XDPCgKvtvd0humw3quDcqO3tXv7uFZ9fCu+elv62NXC45OPVVtVz8/Mmbv7fE33uT1ZhoQdM3gOR7RUuHxPWe7LSRDi8E6Xvw1j+PXMeVbKBHxEThllhbJNHqjcj2o3ap51BXo9YrrdbFnDYjqnZ9l7+fzOd7x4+WfEySTi0hOq/RA0CjuAtWJPNmebc+lpZciy7F/2Ib4eK9+oOPHhxrcoa0o/I+YxWlaXzOqehM22Wkf4qaZPZKx/3VhTWWTR9RTlmgpc0coxOf5dtBwgjY4ggRkWyqG6+QWOqkN39utX8FmUJOOr5GX0jldSEZ6LXUlSTBQT0kLqLXysVdbm12ilAa1z80tVmOK1tNWKcsDeOam7+uav+iNtLGshWONQZGBIJ6qgWGY9up4CpKtRx92O78CGhRjNOU3ovu+404PDiNAoN+JJPEkm5J8SajhHKrE1SeeVzdXRwYdQRYgEHiDwrxq+56m07orG293kVTJGwUDirHTyJ4eBqlWwySzRNLDYyTeWSuSt2flFvvn4O3q5ut3W7vGu8N1lve2I8Z1N/d38B9VsoEPFymGRJl4/g2BNgQ3VJ8HIPgTVeurWmvkW8M816b+fr6FX3q2Q8ErM1yrm4c29ZiLtw4G96oVYOLNWhUUo2Nu7WCIjlxFwMilUs1n6UlctvbbXjci1e0o6OXq5zWmrqPqxa8PCERUHBQB7K1IxypJGHOTlJyfE2V0ciya05OYjoE4/nsONz9Ee8ioHao9eyvH+i1G9Jadt+C82IcRM+NmCJpGvDsA+ke/sH86qScq87LYvQjHC080t36sWzDYdY1CKLAf1fxrQjFRVkZU5ucszNtdHBox8+SN3+ipPnbT31xUlli2SUo55qPedo9EOyjhtk4ZWFndTK394xZb9+QqPKsY+iLlQBQBQFY9Jw/wDxWNt+IagPnTFQl9mJlJ9UZiBzszXv4Xv5Vpyjmwitw8zFhNRx8s3HTwQ43WlVsMmXTLdTx63E8Rrxvp21Zwkk6SsU8fGSru/H8DarJTCgCgKxvHho55QkQJxAsSymwUdrn4W1rPxMI1J5Y9r8fM1cHUnRpuc37n5+XqxYcKMqhC+dlADE2v4kcr2q7DRZb3aM2pq8yVkzdXZwJN6NjrNGXAtIikgjmBrlP2VUxdBVI5uKL+BxUqU1F9l+HeedzMSXwwB+YxXy0I/1e6vMFPNStyHSUMte64q5g79S4RJ8ABaF5+lZ0ZllF5EdgrAgC6qRyOt71nVko1nfa5sYZylho5d7f0TIhhMbI0glEsrHMeld4572AGWQaNYaAFW8anjSpS1py179H9ytKvWhpWjpzWq+q/4NU2Utwvyh0bTKuLjQgnsWWMqpPtPdUvWVaekvHzRX6mhV1hp8n+mKsRE4xEgcLeMdGSrEgnRyRcCwswqSM3Ulmt3EUqapRyJ3u7nupCIKAjY7FiMA2LMxyqo5seV+Aric8qJadPO+SW5FliyKZpznZRcAAlU+qP8AcfdUbWVZ56/heuZLGWZ9XS0T+79cjGzMdNKqtkQAmzHMTccyoHDzNeU6k5pOyFalSptq7uNKsFU8Twh1ZW4MCDXkoqSszqMnFqS4FK3h2k0nRxPxgUoT9Ig2LeYVayasnfK+Bu0Iq2ZcdT3uqrNLlv6mjuO0r1fe1d4aLlPu3I8bJRp347ffcutahiETaTPlCR9Zzlv9FeLN7PjUdRu1o8Saio3cpbLx5Ir28mNAthoh6osGA7eS9/ae+qeIqW/xxL+EpN3rT39ajvYezRBHb57aue/s8B++rVCl1ce8pYms6s78FsMamK4UBEx2GM7Q4YccRNHFp2Fxc+AqtipWhbmXcDDNVvyPpuGIIqqosFAAHcBYVmGye6AKAKAUb3YLp8DiogbF4JVB7CUa3voD5w2HCX2fkHErIBftzNatehHNhrfM+fxUsmNzPmv0Tt2APksVhbTXxub++psLbqo2IMdfr5XGlWCoFAJtv7RdWSGPSSXg50CjmQeZ/rsqriKrTVOO74l7CUIyTqz2jw5kfaCtgYLxIGufvjknNc/ONvE630041HUTw9P3FfmySi1i63+R25Lh6/J63Uw7ZelY3LL9K55dbyVT5mvcHB2zviedIVFm6tLb1p934D+rpnBQFb3dj6HE4iDlo6eH/wBMPZVDDLq6s6f1NTGS62hCr9H6+gi3mgzY1wATfKTbsyAn3A1UxUb12vWxfwU7YZN+tR5gN1I8qmUa21UaWuBxIPEVbp4KNk5lCt0lO7VP7jXD4WeEWjnLpzinGdSOy/EDwqXqJx7MtOT1IHiac+3Cz5rRkOaVkkzGDokt63RtmjLXUBgDYpppYCorShLWNl3bf0T3hUjZSu+/R25d5NqYrhQEDbiO0LCNQzHkeztHeOVRV1JwaiixhnFVE5Owj2VvCU+94gEgaZiNR3MDx+PjVWliWvdmXa2DUvfpevkTJcO2HPTQnNATmdBrodMy91vhUji6bzw7PIhjNVl1dRe9wfmO8POrqGQgg8xVmMlJXRSlBwdpGyujkp++GDyyCQcHGv1h+8Ee+s7FwtLNzNfAVM0HF8BhudhrRs/NzYeA/mT7KmwkbRcuZBj53mo8iwVbM8X7c2j0ERI6zaL49vl+6oa9XJHvLGGo9bO3BbindXZl/v76k3yX97fH31XwtL/dlvG17f4o/XyLNV4zAoAoBv6NMB8o2yjcUwkTSH67jKB7Gv8Ao1m4uV525GxgIWpuXM75VUvBQBQBQGCKA+csNgPk74nDH+xnkT9EnMp81YVsYF3pW7z57pOOWvfmkQd2wVEsRJPRSFQTxtYEeH867wvuqUOTI8a1JxqfEhxVopBQELbGBM8TRhst+dgfLu8qir03UhlTsT4asqNRTauU8Y3E4JujlGePhlbVWH5rcvD3VmdZVoPLLVeBtdVQxSzw0fPivmibs2cJmmwpJTjLhz1lHavb41LSko3nS24ogrQc7U6614S4fUtmHmV1V1N1YXB7jWjGSkk0Y84OEnGW6NldHIk2lDkxeHlHBrxN5hivx91VKsctaE+eheoSzYapT5a/i4u2wjjaEbRqGbJmAJtewYEX5GwqCspLEpxWti1hnB4OSm7K9vwTcPtwvKFPqeuAytbMAInLA92ZQb1LHEOU7ba/p38SCeDUKbktdN+HaVvDgO8NNnRWsRmANjxFxfWrcZZop8yhOOSTjyF+320iQfPlW/gvrn/TUGJeijza8NSzg170pck/HQ20PQoAoBZtrY6zi49Vxwbt7j3VBWoKou8tYfEypO3Aruy9pvhXMcgOW+q8x3j+tap0qsqTyy2NCtQjXjnjuWCDLGeljN4ZNWt8w/SHdyI5VbVo+9Hsvw7yhLNNZJdpbd/d5DUGrBVFe8uHD4du1fWHl/I1BiY5qb7izg55aq79CVsuDo4Y17FF/E6n3mu6UcsEiKtPPUciUTbjUhGVBr43Fc+jX/SPtY/1pWd/96vcjWVsNR73+f6LcqgAACwGgFaCVjJbbd2Zr08CgMMwAJPAamjdj1K+iOjegbZtsJNi2BD4qUkX/Fx3C+9nrFnLNJs+ipwyRUeR06uTsKAKAKAKA4x6StnGDafSjqYyMG//AKsICkd148p/RNX8BUtJx5mV0rSvBT5fhlTihKYhjf1ZVBt2Mlh71YeytBRy1W+DXijKlNSoJcYvwf8AZPqYrhQBQGvE4dZFKuoZTyNcyjGStJaHUJyhLNF2ZSdr7Fkwj9NATkGt+a9x7R3+2sqth50JZ4bfg3cPi6eJj1dVa/n+x9u3tmOZctgknEqOBOpJX3m1XMNiIzVtn62M/G4WdJ5t48/MeVbKAs3jU9AzDjGVkH6LAn3Xqvif/m2uFmWsE11qi9ndfdCneKEyYnDZHKF1NmHEcxwI7arYmLnVhZ2uXMHJU6NTMr2exJx2FsF+VKJV6olQEOCdLMo1IPd7KkqQtbrVdc1uR0ql2+oeV72eq+j8/ubRtL1kVJQ6kaMqBm1sqqwDKPpEkWNl4dvM68k1Gm0/XrkdU8LCUZSqxcbetNPMziZM2JQEqQkbMrLmyvnEZuMwBFlYXB4ZudeKr1s07bJ/o9dHqackne7X7JdTlYKAKAKAWbc2SJ100kHVPb3Hu+FQV6KqLvLWGxDpS7iv7D2i2HkMUoshNmB+ae3w7aqUajpyyy2L+JoqtDPDf8lmwq9EwjFyhuUP0eeQns5g+XKrsfceXhw8vIzZvOs/Hj5+Z422MypH+MkUHwBzH3CvK2qUebPcPo3PkmMKmK5X97NoZVES9Z+t9Xs8z8KqYqpZZFxNDA0c0s72X5J+wMB0MQBHrN6zePIeQ+2paFPJDvIMVW6ypdbLYY1MVgoAoCFtRHkCQR/hMQ6xL+kQCfD99V8TPLC3Mt4KnnqX5an0nsTZqYXDxQR9WJFQd+UWv4nj51lm2TaAKAKAKAKAqHpR2K2JwLNEt5sOwniHMlL5l0+khcW7SK7pzcJKS4EdWmqkHB8Tk8ModQy6hgCPA19DFqSuj5KUXFuL3R7r08CgCgCgAi+hoNikbybAMJ6aC4UG5A4oe0d3wrJxOFcHnht+DdwWNVVdXV3/AD/f5G27G8HTfe5DaUcD9Mf8u6rOFxXWe7Lf8lTHYLqvfh2fx/Q/ljDKVPAgg+YtVxq6szOjJxaa4FUS5bA34xu8TeKFR8FrOV26Xc2vsa7slX70n97lnxOHD5b39U3HjlI18M16vygpWuZUKjhe3HzIr7LHqlSAwVVNxo2UEA6EMp9ZtQeeoNQTwydmnZos08Y43jJXi3ciwwsJWzFTkWy5QRlDm+XjqAqIAewVFCm4PK+H7J6lVVI5krXf40/bJdTEAUAUAUAUAo3g2QJlzKPvi8Pzh9H91V8RRzq63LmFxPVuz2/Av3a2ta0EvEGyE8j9E34d3sqHDVv9JE+Mw/8A6Q+vmN5/WxMa/QRn82IUfbViWtVLkmypHSjJ82l9tSbNKEUs3BQSfKpZNJXZDGLk0lxKhsaNsTiTI+oU5j3fRX+uw1nUU6tTMzWxDVCjkjx08y5VpGOFAFAFAOfRfsr5VtfpSLx4KO/969wvuJPigrMxU7ztyNnA08tPNzO9VWLoUAUAUAUAUAUByDbG4OMjxEgwsUUmHZmkS8oQpmNzHYg6AlrEaWsKvUMZ1ccrVzNxPRyqzzxdrkb7iNpfk8X7QP8AhU3tBfCVvZMvi8A+4jaX4iH9oH/CntBfCPZMvj8A+4faX4iH9o/+OntBfD4nvsl/H4f2Z+4faX4iH9o/9lPaC+E89kv4/Ax9xG0vxEP7QP8AhT2gvhHsl/H4f2Y+4jaX5PD+0D/hT2gvhHsmXx+BV8d6HtpdLnhijj1uB06mxvy0Fh3VQnOObNBWNWnTlkyVHcsce521LDNhUJtqRPHa/nV5dIK2sTKl0S76S0FM3o72p0mYYQWEwlA6eH6NmGp5kXqB4lZrpcb+ZaWClkyt/wCuXx0+w0+5Laf5Ef2iD/lVn2hH4WU/ZM/iQfcntP8AIT+0Yf8A509oQ+Fj2TU+JEFdytqBnb5Cxzte3yjDaAKAB+E7qh/mRu3Z6lj2fLKldaL9nr7jtqfkDftGF/iV7/MjyPPZ8/iQfcdtT8gf/Hwv8Wn8yPIez580H3H7T/IH/wAfC/xafzI8mPZ8+aD7kNp/kEn+Nhv4tP5keTHs+fNGPuR2n+QSf42G/i0/mR5Mez580Z+5Daf5BJ/jYb+LT+ZHkx7PnzQg2z6MdpyvnjwTqx615sPqe0Wk41VrTjOWaJew9OdOOWTuOMHubtVUAkwLFwLFhNhtbcP7WrEMWkveWpUqYBuTyvQjbb3E2tNHkTBMtyM15sNqBy0l7beyuK2JU45USYfBunPNJmdi7gbSgjy/IZCxN2Imw3H/ABeylGvCnG1hiMLOrO91YmS7rbRUFmwLqo1JafCgAdpJlsKl/mR5Mg9nz5oyu6e0iL/IXt2ibDfxa9/mR5Mez580B3V2iBc4GSwFyemw1rdt+lp/MjyY9nz5o8ndbafLZ8h/vcP9klefzI8h7PnzR0j0R7sS4HBt8oGXETyNLILg5eSrddOAvx+caoNtu7NWMVFWReK8PQoAoAoAoAoAoAoAoAoAoAoAoAoAoAoAoAoAoAoAoAoAoAoAoAoAoAoAoAoCFtfBGaJow+XMCDdcwIII1FwedwQQQQKAQbT3Cw85N/UzOGbo1Vb6JceqNLlGueP31xzoDMe40SqwSacF1EbnMpDIEKKpQrk0U9YC97nnQFqRbADsoDNAFAFAFAF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AutoShape 8" descr="Spy - 02 phot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AutoShape 10" descr="Sp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AutoShape 12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AutoShape 14" descr="http://eofdreams.com/data_images/dreams/spy/spy-02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D25B-BB8A-F1B2-D0C0-A588BFFC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Target problem: memory introspection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A390-98C6-59A3-FA85-51640EA3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79" y="5105486"/>
            <a:ext cx="8263721" cy="1752514"/>
          </a:xfrm>
        </p:spPr>
        <p:txBody>
          <a:bodyPr>
            <a:normAutofit/>
          </a:bodyPr>
          <a:lstStyle/>
          <a:p>
            <a:r>
              <a:rPr lang="en-US" sz="2300" dirty="0"/>
              <a:t>Memory introspection is a critical security task.</a:t>
            </a:r>
          </a:p>
          <a:p>
            <a:pPr lvl="1"/>
            <a:r>
              <a:rPr lang="en-US" sz="1900" dirty="0"/>
              <a:t>It can detect attackers even with a compromised OS(i.e. rootkit attacks).</a:t>
            </a:r>
          </a:p>
          <a:p>
            <a:pPr lvl="1"/>
            <a:r>
              <a:rPr lang="en-US" sz="1900" dirty="0"/>
              <a:t>Agent snapshots raw memory for further forensics.</a:t>
            </a:r>
          </a:p>
          <a:p>
            <a:pPr lvl="1"/>
            <a:r>
              <a:rPr lang="en-US" sz="1900" dirty="0"/>
              <a:t>Hypervisor-based introspection is the most common.</a:t>
            </a:r>
          </a:p>
          <a:p>
            <a:pPr lvl="2"/>
            <a:r>
              <a:rPr lang="en-US" sz="1500" dirty="0"/>
              <a:t>Livewire(NDSS’03), </a:t>
            </a:r>
            <a:r>
              <a:rPr lang="en-US" sz="1500" dirty="0" err="1"/>
              <a:t>ImEE</a:t>
            </a:r>
            <a:r>
              <a:rPr lang="en-US" sz="1500" dirty="0"/>
              <a:t> (SEC’17), </a:t>
            </a:r>
            <a:r>
              <a:rPr lang="en-US" sz="1500" dirty="0" err="1"/>
              <a:t>LibVMI</a:t>
            </a:r>
            <a:r>
              <a:rPr lang="en-US" sz="1500" dirty="0"/>
              <a:t>. </a:t>
            </a:r>
          </a:p>
          <a:p>
            <a:pPr lvl="2"/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D9890-27A5-97DE-8EE8-BBC5C21E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10</a:t>
            </a:fld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556990-EF10-B17F-3947-7A8F179DBCB0}"/>
              </a:ext>
            </a:extLst>
          </p:cNvPr>
          <p:cNvSpPr/>
          <p:nvPr/>
        </p:nvSpPr>
        <p:spPr>
          <a:xfrm>
            <a:off x="3757199" y="3310774"/>
            <a:ext cx="4406051" cy="730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Hypervisor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BCAD69-4B03-9FC9-00B2-147E9B7E4AC8}"/>
              </a:ext>
            </a:extLst>
          </p:cNvPr>
          <p:cNvSpPr/>
          <p:nvPr/>
        </p:nvSpPr>
        <p:spPr>
          <a:xfrm>
            <a:off x="6523934" y="1764261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9FB89F-29C0-C354-4FED-2B7488506B9F}"/>
              </a:ext>
            </a:extLst>
          </p:cNvPr>
          <p:cNvSpPr/>
          <p:nvPr/>
        </p:nvSpPr>
        <p:spPr>
          <a:xfrm>
            <a:off x="3746722" y="1760966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101" descr="MCj03491210000[1]">
            <a:extLst>
              <a:ext uri="{FF2B5EF4-FFF2-40B4-BE49-F238E27FC236}">
                <a16:creationId xmlns:a16="http://schemas.microsoft.com/office/drawing/2014/main" id="{F2FF9AEC-541D-66C6-1EBB-AC0B641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6852" y="2061007"/>
            <a:ext cx="490957" cy="446603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392B56-E11B-BC6F-27A4-CCFC25E322F1}"/>
              </a:ext>
            </a:extLst>
          </p:cNvPr>
          <p:cNvSpPr txBox="1"/>
          <p:nvPr/>
        </p:nvSpPr>
        <p:spPr>
          <a:xfrm>
            <a:off x="6715003" y="187488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Guest machine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45CAE-9D60-6305-2C8E-C2287DEE6902}"/>
              </a:ext>
            </a:extLst>
          </p:cNvPr>
          <p:cNvSpPr txBox="1"/>
          <p:nvPr/>
        </p:nvSpPr>
        <p:spPr>
          <a:xfrm>
            <a:off x="5480980" y="1958119"/>
            <a:ext cx="106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forensic</a:t>
            </a:r>
          </a:p>
        </p:txBody>
      </p:sp>
      <p:pic>
        <p:nvPicPr>
          <p:cNvPr id="38" name="Picture 2" descr="MCj04326240000[1]">
            <a:extLst>
              <a:ext uri="{FF2B5EF4-FFF2-40B4-BE49-F238E27FC236}">
                <a16:creationId xmlns:a16="http://schemas.microsoft.com/office/drawing/2014/main" id="{1F896DA8-C50E-A2BA-B892-AEC7D536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186841" y="2388031"/>
            <a:ext cx="745362" cy="741312"/>
          </a:xfrm>
          <a:prstGeom prst="rect">
            <a:avLst/>
          </a:prstGeom>
          <a:noFill/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9B31002-0D79-2C8D-5957-D363FF557C99}"/>
              </a:ext>
            </a:extLst>
          </p:cNvPr>
          <p:cNvSpPr/>
          <p:nvPr/>
        </p:nvSpPr>
        <p:spPr>
          <a:xfrm>
            <a:off x="6733665" y="2523451"/>
            <a:ext cx="830891" cy="276999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D9F3A0-4C21-07EF-7872-8A7F75ED33E5}"/>
              </a:ext>
            </a:extLst>
          </p:cNvPr>
          <p:cNvSpPr txBox="1"/>
          <p:nvPr/>
        </p:nvSpPr>
        <p:spPr>
          <a:xfrm>
            <a:off x="6798798" y="2767133"/>
            <a:ext cx="884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Modified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D63B3A-10D4-0281-2332-E55D8D340D20}"/>
              </a:ext>
            </a:extLst>
          </p:cNvPr>
          <p:cNvSpPr txBox="1"/>
          <p:nvPr/>
        </p:nvSpPr>
        <p:spPr>
          <a:xfrm>
            <a:off x="3855380" y="188459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Dom0</a:t>
            </a:r>
          </a:p>
        </p:txBody>
      </p:sp>
      <p:sp>
        <p:nvSpPr>
          <p:cNvPr id="52" name="Left-Right Arrow 51">
            <a:extLst>
              <a:ext uri="{FF2B5EF4-FFF2-40B4-BE49-F238E27FC236}">
                <a16:creationId xmlns:a16="http://schemas.microsoft.com/office/drawing/2014/main" id="{CAAD68FF-EA47-EEA2-389A-CCC33339CF17}"/>
              </a:ext>
            </a:extLst>
          </p:cNvPr>
          <p:cNvSpPr/>
          <p:nvPr/>
        </p:nvSpPr>
        <p:spPr>
          <a:xfrm>
            <a:off x="5428885" y="2545295"/>
            <a:ext cx="1020141" cy="3373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BFFE0-5DB9-3987-35E2-DAA630BC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09" y="2130270"/>
            <a:ext cx="548168" cy="4178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D433CE-C7A1-373C-52C2-11B5D75DB5B4}"/>
              </a:ext>
            </a:extLst>
          </p:cNvPr>
          <p:cNvGrpSpPr/>
          <p:nvPr/>
        </p:nvGrpSpPr>
        <p:grpSpPr>
          <a:xfrm>
            <a:off x="4675474" y="4233103"/>
            <a:ext cx="1002940" cy="863712"/>
            <a:chOff x="4675474" y="4233103"/>
            <a:chExt cx="1002940" cy="863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D52FB0-1A5F-1848-8F97-2FA128C3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132759" y="4476054"/>
              <a:ext cx="548169" cy="54314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DE1C811-A87C-8D1B-BA03-4201CF404C01}"/>
                </a:ext>
              </a:extLst>
            </p:cNvPr>
            <p:cNvSpPr/>
            <p:nvPr/>
          </p:nvSpPr>
          <p:spPr>
            <a:xfrm>
              <a:off x="4791609" y="4233103"/>
              <a:ext cx="830891" cy="276999"/>
            </a:xfrm>
            <a:prstGeom prst="roundRect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MCj04326240000[1]">
              <a:extLst>
                <a:ext uri="{FF2B5EF4-FFF2-40B4-BE49-F238E27FC236}">
                  <a16:creationId xmlns:a16="http://schemas.microsoft.com/office/drawing/2014/main" id="{918AC5C5-ED56-C749-CFB4-C3231EFBA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675474" y="4551624"/>
              <a:ext cx="548170" cy="545191"/>
            </a:xfrm>
            <a:prstGeom prst="rect">
              <a:avLst/>
            </a:prstGeom>
            <a:no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C25B31-82E7-ABD0-4453-0EDE3E1C3F13}"/>
              </a:ext>
            </a:extLst>
          </p:cNvPr>
          <p:cNvGrpSpPr/>
          <p:nvPr/>
        </p:nvGrpSpPr>
        <p:grpSpPr>
          <a:xfrm>
            <a:off x="6222366" y="3676485"/>
            <a:ext cx="2486388" cy="1567070"/>
            <a:chOff x="6222366" y="3676485"/>
            <a:chExt cx="2486388" cy="1567070"/>
          </a:xfrm>
        </p:grpSpPr>
        <p:pic>
          <p:nvPicPr>
            <p:cNvPr id="10" name="Picture 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60F7ADC-404B-9535-594E-C4E67C17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2366" y="3676485"/>
              <a:ext cx="1764615" cy="156707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E5B319-A813-2727-0CCF-430B47492C72}"/>
                </a:ext>
              </a:extLst>
            </p:cNvPr>
            <p:cNvSpPr txBox="1"/>
            <p:nvPr/>
          </p:nvSpPr>
          <p:spPr>
            <a:xfrm>
              <a:off x="6659063" y="3987583"/>
              <a:ext cx="1871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LibVMI</a:t>
              </a:r>
              <a:endParaRPr lang="en-US" sz="20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85467-C8A8-2B97-2D6C-0BBC2B60CABB}"/>
                </a:ext>
              </a:extLst>
            </p:cNvPr>
            <p:cNvSpPr txBox="1"/>
            <p:nvPr/>
          </p:nvSpPr>
          <p:spPr>
            <a:xfrm>
              <a:off x="6392652" y="4390961"/>
              <a:ext cx="1113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pslist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D721EF-5E97-56FE-4960-5AF3F7934699}"/>
                </a:ext>
              </a:extLst>
            </p:cNvPr>
            <p:cNvSpPr txBox="1"/>
            <p:nvPr/>
          </p:nvSpPr>
          <p:spPr>
            <a:xfrm>
              <a:off x="6272141" y="4650847"/>
              <a:ext cx="1015921" cy="37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modlist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B85A91-64B9-772C-B3F1-313170DFCE2A}"/>
                </a:ext>
              </a:extLst>
            </p:cNvPr>
            <p:cNvSpPr txBox="1"/>
            <p:nvPr/>
          </p:nvSpPr>
          <p:spPr>
            <a:xfrm>
              <a:off x="7042293" y="4409723"/>
              <a:ext cx="1666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cred_ck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37FD0B-61D0-0ACA-58CF-F045AA1DF3E0}"/>
                </a:ext>
              </a:extLst>
            </p:cNvPr>
            <p:cNvSpPr txBox="1"/>
            <p:nvPr/>
          </p:nvSpPr>
          <p:spPr>
            <a:xfrm>
              <a:off x="7137734" y="4650847"/>
              <a:ext cx="95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vfs_ck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576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556990-EF10-B17F-3947-7A8F179DBCB0}"/>
              </a:ext>
            </a:extLst>
          </p:cNvPr>
          <p:cNvSpPr/>
          <p:nvPr/>
        </p:nvSpPr>
        <p:spPr>
          <a:xfrm>
            <a:off x="3757199" y="3310774"/>
            <a:ext cx="4406051" cy="730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Hypervisor</a:t>
            </a:r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565E16AF-6C0B-1D83-7C7F-F768F18E2A04}"/>
              </a:ext>
            </a:extLst>
          </p:cNvPr>
          <p:cNvSpPr/>
          <p:nvPr/>
        </p:nvSpPr>
        <p:spPr>
          <a:xfrm>
            <a:off x="1884909" y="3292808"/>
            <a:ext cx="2587699" cy="1372825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1 11">
            <a:extLst>
              <a:ext uri="{FF2B5EF4-FFF2-40B4-BE49-F238E27FC236}">
                <a16:creationId xmlns:a16="http://schemas.microsoft.com/office/drawing/2014/main" id="{7A5BCF38-EDF2-D32D-ECD7-1378ACF1D7EF}"/>
              </a:ext>
            </a:extLst>
          </p:cNvPr>
          <p:cNvSpPr/>
          <p:nvPr/>
        </p:nvSpPr>
        <p:spPr>
          <a:xfrm>
            <a:off x="5105967" y="1660701"/>
            <a:ext cx="1634039" cy="1271884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D25B-BB8A-F1B2-D0C0-A588BFFC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hypervisor-based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A390-98C6-59A3-FA85-51640EA3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931" y="5052078"/>
            <a:ext cx="8263721" cy="877871"/>
          </a:xfrm>
        </p:spPr>
        <p:txBody>
          <a:bodyPr>
            <a:normAutofit/>
          </a:bodyPr>
          <a:lstStyle/>
          <a:p>
            <a:r>
              <a:rPr lang="en-US" sz="2300" dirty="0"/>
              <a:t>Hypervisor based introspection has inherent limitations</a:t>
            </a:r>
          </a:p>
          <a:p>
            <a:r>
              <a:rPr lang="en-US" sz="2300" dirty="0"/>
              <a:t>Can network devices help?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D9890-27A5-97DE-8EE8-BBC5C21E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11</a:t>
            </a:fld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BCAD69-4B03-9FC9-00B2-147E9B7E4AC8}"/>
              </a:ext>
            </a:extLst>
          </p:cNvPr>
          <p:cNvSpPr/>
          <p:nvPr/>
        </p:nvSpPr>
        <p:spPr>
          <a:xfrm>
            <a:off x="6523934" y="1764261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9FB89F-29C0-C354-4FED-2B7488506B9F}"/>
              </a:ext>
            </a:extLst>
          </p:cNvPr>
          <p:cNvSpPr/>
          <p:nvPr/>
        </p:nvSpPr>
        <p:spPr>
          <a:xfrm>
            <a:off x="3746722" y="1760966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101" descr="MCj03491210000[1]">
            <a:extLst>
              <a:ext uri="{FF2B5EF4-FFF2-40B4-BE49-F238E27FC236}">
                <a16:creationId xmlns:a16="http://schemas.microsoft.com/office/drawing/2014/main" id="{F2FF9AEC-541D-66C6-1EBB-AC0B641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6852" y="2061007"/>
            <a:ext cx="490957" cy="446603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392B56-E11B-BC6F-27A4-CCFC25E322F1}"/>
              </a:ext>
            </a:extLst>
          </p:cNvPr>
          <p:cNvSpPr txBox="1"/>
          <p:nvPr/>
        </p:nvSpPr>
        <p:spPr>
          <a:xfrm>
            <a:off x="6715003" y="187488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Guest machine</a:t>
            </a:r>
          </a:p>
        </p:txBody>
      </p:sp>
      <p:pic>
        <p:nvPicPr>
          <p:cNvPr id="38" name="Picture 2" descr="MCj04326240000[1]">
            <a:extLst>
              <a:ext uri="{FF2B5EF4-FFF2-40B4-BE49-F238E27FC236}">
                <a16:creationId xmlns:a16="http://schemas.microsoft.com/office/drawing/2014/main" id="{1F896DA8-C50E-A2BA-B892-AEC7D536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186841" y="2388031"/>
            <a:ext cx="745362" cy="741312"/>
          </a:xfrm>
          <a:prstGeom prst="rect">
            <a:avLst/>
          </a:prstGeom>
          <a:noFill/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9B31002-0D79-2C8D-5957-D363FF557C99}"/>
              </a:ext>
            </a:extLst>
          </p:cNvPr>
          <p:cNvSpPr/>
          <p:nvPr/>
        </p:nvSpPr>
        <p:spPr>
          <a:xfrm>
            <a:off x="6733665" y="2523451"/>
            <a:ext cx="830891" cy="276999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D9F3A0-4C21-07EF-7872-8A7F75ED33E5}"/>
              </a:ext>
            </a:extLst>
          </p:cNvPr>
          <p:cNvSpPr txBox="1"/>
          <p:nvPr/>
        </p:nvSpPr>
        <p:spPr>
          <a:xfrm>
            <a:off x="6798798" y="2767133"/>
            <a:ext cx="884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Modified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D63B3A-10D4-0281-2332-E55D8D340D20}"/>
              </a:ext>
            </a:extLst>
          </p:cNvPr>
          <p:cNvSpPr txBox="1"/>
          <p:nvPr/>
        </p:nvSpPr>
        <p:spPr>
          <a:xfrm>
            <a:off x="3855380" y="188459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Dom0</a:t>
            </a:r>
          </a:p>
        </p:txBody>
      </p:sp>
      <p:sp>
        <p:nvSpPr>
          <p:cNvPr id="52" name="Left-Right Arrow 51">
            <a:extLst>
              <a:ext uri="{FF2B5EF4-FFF2-40B4-BE49-F238E27FC236}">
                <a16:creationId xmlns:a16="http://schemas.microsoft.com/office/drawing/2014/main" id="{CAAD68FF-EA47-EEA2-389A-CCC33339CF17}"/>
              </a:ext>
            </a:extLst>
          </p:cNvPr>
          <p:cNvSpPr/>
          <p:nvPr/>
        </p:nvSpPr>
        <p:spPr>
          <a:xfrm>
            <a:off x="5428885" y="2545295"/>
            <a:ext cx="1020141" cy="3373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28C09-331F-D9E9-5E6A-678027C12973}"/>
              </a:ext>
            </a:extLst>
          </p:cNvPr>
          <p:cNvSpPr txBox="1"/>
          <p:nvPr/>
        </p:nvSpPr>
        <p:spPr>
          <a:xfrm>
            <a:off x="5079220" y="1847087"/>
            <a:ext cx="1762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Local interference</a:t>
            </a:r>
          </a:p>
        </p:txBody>
      </p:sp>
      <p:sp>
        <p:nvSpPr>
          <p:cNvPr id="13" name="Explosion 1 12">
            <a:extLst>
              <a:ext uri="{FF2B5EF4-FFF2-40B4-BE49-F238E27FC236}">
                <a16:creationId xmlns:a16="http://schemas.microsoft.com/office/drawing/2014/main" id="{04F78C67-43E0-9412-A2D6-27B11A6519CB}"/>
              </a:ext>
            </a:extLst>
          </p:cNvPr>
          <p:cNvSpPr/>
          <p:nvPr/>
        </p:nvSpPr>
        <p:spPr>
          <a:xfrm>
            <a:off x="7050759" y="3227344"/>
            <a:ext cx="2984781" cy="158012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B8D6D-FD15-1B46-8E27-040A8E0D2BAB}"/>
              </a:ext>
            </a:extLst>
          </p:cNvPr>
          <p:cNvSpPr txBox="1"/>
          <p:nvPr/>
        </p:nvSpPr>
        <p:spPr>
          <a:xfrm>
            <a:off x="7168177" y="3651748"/>
            <a:ext cx="256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Poor </a:t>
            </a:r>
            <a:r>
              <a:rPr lang="en-US" sz="2000" dirty="0" err="1"/>
              <a:t>baremetal</a:t>
            </a:r>
            <a:r>
              <a:rPr lang="en-US" sz="2000" dirty="0"/>
              <a:t> installation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2C373-B71A-6FD3-1A03-DEC3867B58DA}"/>
              </a:ext>
            </a:extLst>
          </p:cNvPr>
          <p:cNvSpPr txBox="1"/>
          <p:nvPr/>
        </p:nvSpPr>
        <p:spPr>
          <a:xfrm>
            <a:off x="2190560" y="3591082"/>
            <a:ext cx="208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Large trusted computing base</a:t>
            </a:r>
          </a:p>
        </p:txBody>
      </p:sp>
    </p:spTree>
    <p:extLst>
      <p:ext uri="{BB962C8B-B14F-4D97-AF65-F5344CB8AC3E}">
        <p14:creationId xmlns:p14="http://schemas.microsoft.com/office/powerpoint/2010/main" val="46047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" grpId="0"/>
      <p:bldP spid="13" grpId="0" animBg="1"/>
      <p:bldP spid="1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7680-16D0-4D08-3007-D726F4B9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Insight: Security offloading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5C1B-7D0B-DAAF-F98F-47DCEB67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858" y="5202536"/>
            <a:ext cx="8674290" cy="1773297"/>
          </a:xfrm>
        </p:spPr>
        <p:txBody>
          <a:bodyPr>
            <a:normAutofit/>
          </a:bodyPr>
          <a:lstStyle/>
          <a:p>
            <a:r>
              <a:rPr lang="en-US" sz="2300" dirty="0"/>
              <a:t>Can we solve the problem by moving one layer below?</a:t>
            </a:r>
            <a:endParaRPr lang="en-US" sz="2500" dirty="0"/>
          </a:p>
          <a:p>
            <a:pPr lvl="1"/>
            <a:r>
              <a:rPr lang="en-US" sz="2000" dirty="0"/>
              <a:t>Enforce security in network hardware</a:t>
            </a:r>
          </a:p>
          <a:p>
            <a:pPr lvl="1"/>
            <a:r>
              <a:rPr lang="en-US" sz="2000" dirty="0"/>
              <a:t>Support efficient and </a:t>
            </a:r>
            <a:r>
              <a:rPr lang="en-US" sz="2000" dirty="0" err="1"/>
              <a:t>baremetal</a:t>
            </a:r>
            <a:r>
              <a:rPr lang="en-US" sz="2000" dirty="0"/>
              <a:t> execution.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3DFB3-A524-9ED2-8061-D20B96A2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1F0D59-E112-C025-0BE9-DAD15A0D29BC}"/>
              </a:ext>
            </a:extLst>
          </p:cNvPr>
          <p:cNvSpPr/>
          <p:nvPr/>
        </p:nvSpPr>
        <p:spPr>
          <a:xfrm>
            <a:off x="3757199" y="3310774"/>
            <a:ext cx="4406051" cy="730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Hypervisor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55E581-7F23-845D-76DF-DB16D8A7BBED}"/>
              </a:ext>
            </a:extLst>
          </p:cNvPr>
          <p:cNvSpPr/>
          <p:nvPr/>
        </p:nvSpPr>
        <p:spPr>
          <a:xfrm>
            <a:off x="6523934" y="1764261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841D6BB-CE4F-FB1C-A7AC-720DDCBF2909}"/>
              </a:ext>
            </a:extLst>
          </p:cNvPr>
          <p:cNvSpPr/>
          <p:nvPr/>
        </p:nvSpPr>
        <p:spPr>
          <a:xfrm>
            <a:off x="3746722" y="1760966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01" descr="MCj03491210000[1]">
            <a:extLst>
              <a:ext uri="{FF2B5EF4-FFF2-40B4-BE49-F238E27FC236}">
                <a16:creationId xmlns:a16="http://schemas.microsoft.com/office/drawing/2014/main" id="{6DFD9E97-AFB7-C77C-77C3-D835FBB8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6852" y="2061007"/>
            <a:ext cx="490957" cy="446603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A527E0-D768-8F85-A47F-30AD2D2AF9B2}"/>
              </a:ext>
            </a:extLst>
          </p:cNvPr>
          <p:cNvSpPr txBox="1"/>
          <p:nvPr/>
        </p:nvSpPr>
        <p:spPr>
          <a:xfrm>
            <a:off x="6715003" y="187488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Guest 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C9CC5-6BBB-A666-2B48-BB9CD65E7F7E}"/>
              </a:ext>
            </a:extLst>
          </p:cNvPr>
          <p:cNvSpPr txBox="1"/>
          <p:nvPr/>
        </p:nvSpPr>
        <p:spPr>
          <a:xfrm>
            <a:off x="5480980" y="1958119"/>
            <a:ext cx="106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forensic</a:t>
            </a:r>
          </a:p>
        </p:txBody>
      </p:sp>
      <p:pic>
        <p:nvPicPr>
          <p:cNvPr id="26" name="Picture 2" descr="MCj04326240000[1]">
            <a:extLst>
              <a:ext uri="{FF2B5EF4-FFF2-40B4-BE49-F238E27FC236}">
                <a16:creationId xmlns:a16="http://schemas.microsoft.com/office/drawing/2014/main" id="{452E1E53-6E4F-FCDA-4C83-B143FD1F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186841" y="2388031"/>
            <a:ext cx="745362" cy="741312"/>
          </a:xfrm>
          <a:prstGeom prst="rect">
            <a:avLst/>
          </a:prstGeom>
          <a:noFill/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D8C797-78E3-54CD-E6D9-48B93E950094}"/>
              </a:ext>
            </a:extLst>
          </p:cNvPr>
          <p:cNvSpPr/>
          <p:nvPr/>
        </p:nvSpPr>
        <p:spPr>
          <a:xfrm>
            <a:off x="6733665" y="2523451"/>
            <a:ext cx="830891" cy="276999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14D168-8867-79A9-4CE3-FC18A188DED7}"/>
              </a:ext>
            </a:extLst>
          </p:cNvPr>
          <p:cNvSpPr txBox="1"/>
          <p:nvPr/>
        </p:nvSpPr>
        <p:spPr>
          <a:xfrm>
            <a:off x="6798798" y="2767133"/>
            <a:ext cx="884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Modified memory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227738-CD6D-47A7-961E-741DA439E9F6}"/>
              </a:ext>
            </a:extLst>
          </p:cNvPr>
          <p:cNvSpPr txBox="1"/>
          <p:nvPr/>
        </p:nvSpPr>
        <p:spPr>
          <a:xfrm>
            <a:off x="3855380" y="188459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Dom0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6C9523CF-84BC-A5A9-7F24-F9B016CC3B39}"/>
              </a:ext>
            </a:extLst>
          </p:cNvPr>
          <p:cNvSpPr/>
          <p:nvPr/>
        </p:nvSpPr>
        <p:spPr>
          <a:xfrm>
            <a:off x="5428885" y="2545295"/>
            <a:ext cx="1020141" cy="33731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037E6E7-8879-3EFB-109D-A3EAB5BF4F01}"/>
              </a:ext>
            </a:extLst>
          </p:cNvPr>
          <p:cNvSpPr/>
          <p:nvPr/>
        </p:nvSpPr>
        <p:spPr>
          <a:xfrm>
            <a:off x="3746722" y="4075879"/>
            <a:ext cx="4416528" cy="7305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Hardware</a:t>
            </a:r>
          </a:p>
        </p:txBody>
      </p:sp>
      <p:pic>
        <p:nvPicPr>
          <p:cNvPr id="28" name="Picture 2" descr="MCj04326240000[1]">
            <a:extLst>
              <a:ext uri="{FF2B5EF4-FFF2-40B4-BE49-F238E27FC236}">
                <a16:creationId xmlns:a16="http://schemas.microsoft.com/office/drawing/2014/main" id="{FEAB49F5-EFD2-754E-E039-0C7BC833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867697" y="4066775"/>
            <a:ext cx="745362" cy="74131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11BCA8-BE50-8949-3BDD-A0629653F021}"/>
              </a:ext>
            </a:extLst>
          </p:cNvPr>
          <p:cNvSpPr txBox="1"/>
          <p:nvPr/>
        </p:nvSpPr>
        <p:spPr>
          <a:xfrm>
            <a:off x="7149110" y="4363486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Dom(-1)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D684B4-6FA6-B79C-4F88-3BB7517F103E}"/>
              </a:ext>
            </a:extLst>
          </p:cNvPr>
          <p:cNvSpPr txBox="1"/>
          <p:nvPr/>
        </p:nvSpPr>
        <p:spPr>
          <a:xfrm>
            <a:off x="8173727" y="3161582"/>
            <a:ext cx="106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forensic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72732F0-6B55-051D-F424-B1FD36D0D949}"/>
              </a:ext>
            </a:extLst>
          </p:cNvPr>
          <p:cNvSpPr/>
          <p:nvPr/>
        </p:nvSpPr>
        <p:spPr>
          <a:xfrm rot="10800000">
            <a:off x="8214667" y="2437088"/>
            <a:ext cx="1033670" cy="3300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8440BAEC-B4D2-F81C-D527-3AEE3B29E8A3}"/>
              </a:ext>
            </a:extLst>
          </p:cNvPr>
          <p:cNvSpPr/>
          <p:nvPr/>
        </p:nvSpPr>
        <p:spPr>
          <a:xfrm rot="10800000">
            <a:off x="8211906" y="4265618"/>
            <a:ext cx="1033670" cy="3300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25A7889-6344-F0D4-EBCB-060137B0C238}"/>
              </a:ext>
            </a:extLst>
          </p:cNvPr>
          <p:cNvSpPr/>
          <p:nvPr/>
        </p:nvSpPr>
        <p:spPr>
          <a:xfrm>
            <a:off x="9085516" y="2523451"/>
            <a:ext cx="176993" cy="20003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31" grpId="0"/>
      <p:bldP spid="33" grpId="0"/>
      <p:bldP spid="37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7680-16D0-4D08-3007-D726F4B9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RDMA provides an unique opportunity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3DFB3-A524-9ED2-8061-D20B96A2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13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F0260C-AC27-79C8-79A5-1E36512D7AEF}"/>
              </a:ext>
            </a:extLst>
          </p:cNvPr>
          <p:cNvGrpSpPr/>
          <p:nvPr/>
        </p:nvGrpSpPr>
        <p:grpSpPr>
          <a:xfrm>
            <a:off x="4286655" y="1577826"/>
            <a:ext cx="2978413" cy="2105398"/>
            <a:chOff x="3730053" y="1378919"/>
            <a:chExt cx="2978413" cy="2105398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604BC5C6-70D8-E18D-7E18-C39760BB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904" y="2308857"/>
              <a:ext cx="576177" cy="576672"/>
            </a:xfrm>
            <a:prstGeom prst="rect">
              <a:avLst/>
            </a:prstGeom>
          </p:spPr>
        </p:pic>
        <p:pic>
          <p:nvPicPr>
            <p:cNvPr id="39" name="Picture 2" descr="Computer RAM Icon - Free Download, PNG and Vector">
              <a:extLst>
                <a:ext uri="{FF2B5EF4-FFF2-40B4-BE49-F238E27FC236}">
                  <a16:creationId xmlns:a16="http://schemas.microsoft.com/office/drawing/2014/main" id="{48A8ABBD-8CC1-7065-FB60-5FCED365F3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33666" r="5955" b="33363"/>
            <a:stretch/>
          </p:blipFill>
          <p:spPr bwMode="auto">
            <a:xfrm>
              <a:off x="5062547" y="1508859"/>
              <a:ext cx="1166948" cy="43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: Rounded Corners 152">
              <a:extLst>
                <a:ext uri="{FF2B5EF4-FFF2-40B4-BE49-F238E27FC236}">
                  <a16:creationId xmlns:a16="http://schemas.microsoft.com/office/drawing/2014/main" id="{2C56A452-B7DF-850B-CCE9-D70772AC9290}"/>
                </a:ext>
              </a:extLst>
            </p:cNvPr>
            <p:cNvSpPr/>
            <p:nvPr/>
          </p:nvSpPr>
          <p:spPr>
            <a:xfrm>
              <a:off x="4649890" y="1378919"/>
              <a:ext cx="2058576" cy="1572416"/>
            </a:xfrm>
            <a:prstGeom prst="roundRect">
              <a:avLst>
                <a:gd name="adj" fmla="val 867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88BEBE01-0E3A-1F19-3ABE-60DF0C356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35" b="7776"/>
            <a:stretch/>
          </p:blipFill>
          <p:spPr>
            <a:xfrm>
              <a:off x="4843858" y="2266548"/>
              <a:ext cx="671971" cy="564382"/>
            </a:xfrm>
            <a:prstGeom prst="rect">
              <a:avLst/>
            </a:prstGeom>
          </p:spPr>
        </p:pic>
        <p:cxnSp>
          <p:nvCxnSpPr>
            <p:cNvPr id="42" name="Connector: Elbow 154">
              <a:extLst>
                <a:ext uri="{FF2B5EF4-FFF2-40B4-BE49-F238E27FC236}">
                  <a16:creationId xmlns:a16="http://schemas.microsoft.com/office/drawing/2014/main" id="{E4341E0D-EE46-2BD6-F5E5-18093BEF43AC}"/>
                </a:ext>
              </a:extLst>
            </p:cNvPr>
            <p:cNvCxnSpPr>
              <a:stCxn id="41" idx="0"/>
              <a:endCxn id="39" idx="2"/>
            </p:cNvCxnSpPr>
            <p:nvPr/>
          </p:nvCxnSpPr>
          <p:spPr>
            <a:xfrm rot="5400000" flipH="1" flipV="1">
              <a:off x="5251722" y="1872250"/>
              <a:ext cx="322420" cy="466177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: Rounded Corners 159">
              <a:extLst>
                <a:ext uri="{FF2B5EF4-FFF2-40B4-BE49-F238E27FC236}">
                  <a16:creationId xmlns:a16="http://schemas.microsoft.com/office/drawing/2014/main" id="{EF8F08D2-D651-1C19-D249-819F04146E66}"/>
                </a:ext>
              </a:extLst>
            </p:cNvPr>
            <p:cNvSpPr/>
            <p:nvPr/>
          </p:nvSpPr>
          <p:spPr>
            <a:xfrm>
              <a:off x="4691769" y="2908412"/>
              <a:ext cx="1824472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RDMA</a:t>
              </a:r>
              <a:endParaRPr lang="en-US" altLang="zh-C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339461-C475-3CE1-40B8-17C965EA87EA}"/>
                </a:ext>
              </a:extLst>
            </p:cNvPr>
            <p:cNvSpPr txBox="1"/>
            <p:nvPr/>
          </p:nvSpPr>
          <p:spPr>
            <a:xfrm>
              <a:off x="3787893" y="1952522"/>
              <a:ext cx="937028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ead 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request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6D6444-C118-A2BC-1826-BF1E160EAADF}"/>
                </a:ext>
              </a:extLst>
            </p:cNvPr>
            <p:cNvCxnSpPr>
              <a:cxnSpLocks/>
            </p:cNvCxnSpPr>
            <p:nvPr/>
          </p:nvCxnSpPr>
          <p:spPr>
            <a:xfrm>
              <a:off x="3730053" y="2576846"/>
              <a:ext cx="11138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7F428-197B-5468-F3B2-76879861E89C}"/>
              </a:ext>
            </a:extLst>
          </p:cNvPr>
          <p:cNvGrpSpPr/>
          <p:nvPr/>
        </p:nvGrpSpPr>
        <p:grpSpPr>
          <a:xfrm>
            <a:off x="5281523" y="2210631"/>
            <a:ext cx="1648926" cy="870881"/>
            <a:chOff x="4724921" y="2011724"/>
            <a:chExt cx="1648926" cy="87088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E88886-8BF8-F094-BDE2-60C60615261A}"/>
                </a:ext>
              </a:extLst>
            </p:cNvPr>
            <p:cNvSpPr/>
            <p:nvPr/>
          </p:nvSpPr>
          <p:spPr>
            <a:xfrm>
              <a:off x="4724921" y="2149317"/>
              <a:ext cx="937028" cy="733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5C0CF-636A-F1C4-DDF1-09D405EBAFB4}"/>
                </a:ext>
              </a:extLst>
            </p:cNvPr>
            <p:cNvSpPr txBox="1"/>
            <p:nvPr/>
          </p:nvSpPr>
          <p:spPr>
            <a:xfrm>
              <a:off x="5574126" y="2011724"/>
              <a:ext cx="799721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RNIC</a:t>
              </a: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BB7D6FF-FD9C-8A64-2C18-7EFC6C0B5618}"/>
              </a:ext>
            </a:extLst>
          </p:cNvPr>
          <p:cNvSpPr txBox="1">
            <a:spLocks/>
          </p:cNvSpPr>
          <p:nvPr/>
        </p:nvSpPr>
        <p:spPr>
          <a:xfrm>
            <a:off x="1541892" y="4633782"/>
            <a:ext cx="10777114" cy="2105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ea typeface="Tahoma"/>
                <a:cs typeface="Tahoma"/>
              </a:rPr>
              <a:t>RDMA stands for </a:t>
            </a:r>
            <a:r>
              <a:rPr lang="en-US" altLang="zh-CN" sz="2400" u="sng" dirty="0">
                <a:latin typeface="Tahoma"/>
                <a:ea typeface="Tahoma"/>
                <a:cs typeface="Tahoma"/>
              </a:rPr>
              <a:t>r</a:t>
            </a:r>
            <a:r>
              <a:rPr lang="en-US" altLang="zh-CN" sz="2400" dirty="0">
                <a:latin typeface="Tahoma"/>
                <a:ea typeface="Tahoma"/>
                <a:cs typeface="Tahoma"/>
              </a:rPr>
              <a:t>emote direct </a:t>
            </a:r>
            <a:r>
              <a:rPr lang="en-US" altLang="zh-CN" sz="2400" u="sng" dirty="0">
                <a:latin typeface="Tahoma"/>
                <a:ea typeface="Tahoma"/>
                <a:cs typeface="Tahoma"/>
              </a:rPr>
              <a:t>m</a:t>
            </a:r>
            <a:r>
              <a:rPr lang="en-US" altLang="zh-CN" sz="2400" dirty="0">
                <a:latin typeface="Tahoma"/>
                <a:ea typeface="Tahoma"/>
                <a:cs typeface="Tahoma"/>
              </a:rPr>
              <a:t>emory </a:t>
            </a:r>
            <a:r>
              <a:rPr lang="en-US" altLang="zh-CN" sz="2400" u="sng" dirty="0">
                <a:latin typeface="Tahoma"/>
                <a:ea typeface="Tahoma"/>
                <a:cs typeface="Tahoma"/>
              </a:rPr>
              <a:t>a</a:t>
            </a:r>
            <a:r>
              <a:rPr lang="en-US" altLang="zh-CN" sz="2400" dirty="0">
                <a:latin typeface="Tahoma"/>
                <a:ea typeface="Tahoma"/>
                <a:cs typeface="Tahoma"/>
              </a:rPr>
              <a:t>ccess.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ea typeface="Tahoma"/>
                <a:cs typeface="Tahoma"/>
              </a:rPr>
              <a:t>RDMA enables reading/writing remote memory with CPU bypass.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/>
                <a:ea typeface="Tahoma"/>
                <a:cs typeface="Tahoma"/>
              </a:rPr>
              <a:t>RNIC (RDMA NIC) performs DMA to remote memory.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/>
                <a:ea typeface="Tahoma"/>
                <a:cs typeface="Tahoma"/>
              </a:rPr>
              <a:t>RDMA can run over Ethernet with RoCEv2</a:t>
            </a:r>
            <a:r>
              <a:rPr lang="zh-CN" alt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altLang="zh-CN" sz="2000" dirty="0">
                <a:latin typeface="Tahoma"/>
                <a:ea typeface="Tahoma"/>
                <a:cs typeface="Tahoma"/>
              </a:rPr>
              <a:t>protocol.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ahoma"/>
                <a:ea typeface="Tahoma"/>
                <a:cs typeface="Tahoma"/>
              </a:rPr>
              <a:t>RDMA been widely deployed in cloud datacenters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ahoma"/>
                <a:ea typeface="Tahoma"/>
                <a:cs typeface="Tahoma"/>
              </a:rPr>
              <a:t>RDMA can serve as memory </a:t>
            </a:r>
            <a:r>
              <a:rPr lang="en-US" altLang="zh-CN" sz="2400" dirty="0" err="1">
                <a:latin typeface="Tahoma"/>
                <a:ea typeface="Tahoma"/>
                <a:cs typeface="Tahoma"/>
              </a:rPr>
              <a:t>datapath</a:t>
            </a:r>
            <a:r>
              <a:rPr lang="en-US" altLang="zh-CN" sz="2400" dirty="0">
                <a:latin typeface="Tahoma"/>
                <a:ea typeface="Tahoma"/>
                <a:cs typeface="Tahoma"/>
              </a:rPr>
              <a:t> for Dom(-1) introspection.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FB0EF22-8ECE-2ECB-C787-9EA5FAC8C4BB}"/>
              </a:ext>
            </a:extLst>
          </p:cNvPr>
          <p:cNvGrpSpPr/>
          <p:nvPr/>
        </p:nvGrpSpPr>
        <p:grpSpPr>
          <a:xfrm>
            <a:off x="3431442" y="3608253"/>
            <a:ext cx="5329113" cy="769574"/>
            <a:chOff x="1360448" y="3370150"/>
            <a:chExt cx="5329113" cy="76957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54CF5AA-158F-96DC-7E07-8AB3D3D6C8FF}"/>
                </a:ext>
              </a:extLst>
            </p:cNvPr>
            <p:cNvSpPr/>
            <p:nvPr/>
          </p:nvSpPr>
          <p:spPr>
            <a:xfrm>
              <a:off x="1360448" y="3370215"/>
              <a:ext cx="707597" cy="766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Ether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7CC81D-529A-002C-EF95-79B7DB4614A5}"/>
                </a:ext>
              </a:extLst>
            </p:cNvPr>
            <p:cNvSpPr/>
            <p:nvPr/>
          </p:nvSpPr>
          <p:spPr>
            <a:xfrm>
              <a:off x="2072247" y="3370150"/>
              <a:ext cx="576948" cy="7668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IPv4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E959A4-75BD-8556-B0FB-3591263A38A2}"/>
                </a:ext>
              </a:extLst>
            </p:cNvPr>
            <p:cNvSpPr/>
            <p:nvPr/>
          </p:nvSpPr>
          <p:spPr>
            <a:xfrm>
              <a:off x="2649195" y="3370150"/>
              <a:ext cx="1203642" cy="76688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UDP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1ECF252-5FE9-0AC4-29D3-CBDA3EE9EEA9}"/>
                </a:ext>
              </a:extLst>
            </p:cNvPr>
            <p:cNvSpPr/>
            <p:nvPr/>
          </p:nvSpPr>
          <p:spPr>
            <a:xfrm>
              <a:off x="5724884" y="3372841"/>
              <a:ext cx="964677" cy="76688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…</a:t>
              </a:r>
              <a:endParaRPr lang="en-US" sz="16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028EC1-C9CB-8BB3-545B-A7A06D11E88D}"/>
                </a:ext>
              </a:extLst>
            </p:cNvPr>
            <p:cNvSpPr/>
            <p:nvPr/>
          </p:nvSpPr>
          <p:spPr>
            <a:xfrm>
              <a:off x="3859092" y="3372841"/>
              <a:ext cx="1039422" cy="766883"/>
            </a:xfrm>
            <a:prstGeom prst="rect">
              <a:avLst/>
            </a:prstGeom>
            <a:solidFill>
              <a:srgbClr val="77B3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Base Transport Header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E788571-CBEC-804B-7E64-CDA39E9CB801}"/>
                </a:ext>
              </a:extLst>
            </p:cNvPr>
            <p:cNvSpPr/>
            <p:nvPr/>
          </p:nvSpPr>
          <p:spPr>
            <a:xfrm>
              <a:off x="4908510" y="3370150"/>
              <a:ext cx="826369" cy="766883"/>
            </a:xfrm>
            <a:prstGeom prst="rect">
              <a:avLst/>
            </a:prstGeom>
            <a:solidFill>
              <a:srgbClr val="717E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RDMA Header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A117BAB-D1C0-283E-1DD9-E74F7D565C3C}"/>
              </a:ext>
            </a:extLst>
          </p:cNvPr>
          <p:cNvSpPr txBox="1"/>
          <p:nvPr/>
        </p:nvSpPr>
        <p:spPr>
          <a:xfrm>
            <a:off x="4672147" y="4458240"/>
            <a:ext cx="284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RoCEv2 packet format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F5DF002-B1D7-BB6A-4924-1EAF38583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684" y="6302420"/>
            <a:ext cx="576948" cy="5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7680-16D0-4D08-3007-D726F4B9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.. Driven by programmable switches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A7B65-C722-93F2-8922-2F573C7C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9" y="1659245"/>
            <a:ext cx="4139923" cy="2403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D76B4-D9E9-9C41-6F6E-46FF07247F76}"/>
              </a:ext>
            </a:extLst>
          </p:cNvPr>
          <p:cNvSpPr/>
          <p:nvPr/>
        </p:nvSpPr>
        <p:spPr>
          <a:xfrm>
            <a:off x="6554581" y="1659246"/>
            <a:ext cx="3523697" cy="2293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4CBE-6DF5-657F-E901-3F8BE5787936}"/>
              </a:ext>
            </a:extLst>
          </p:cNvPr>
          <p:cNvSpPr txBox="1"/>
          <p:nvPr/>
        </p:nvSpPr>
        <p:spPr>
          <a:xfrm>
            <a:off x="6554581" y="1705676"/>
            <a:ext cx="3523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table </a:t>
            </a:r>
            <a:r>
              <a:rPr lang="en-US" sz="2000" dirty="0" err="1"/>
              <a:t>compute_NxtPC_tab</a:t>
            </a:r>
            <a:r>
              <a:rPr lang="en-US" sz="2000" dirty="0"/>
              <a:t> {</a:t>
            </a:r>
          </a:p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7030A0"/>
                </a:solidFill>
              </a:rPr>
              <a:t>key </a:t>
            </a:r>
            <a:r>
              <a:rPr lang="en-US" sz="2000" dirty="0"/>
              <a:t>= {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rdma.qpn</a:t>
            </a:r>
            <a:r>
              <a:rPr lang="en-US" sz="2000" dirty="0"/>
              <a:t>:      exact;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meta.pred</a:t>
            </a:r>
            <a:r>
              <a:rPr lang="en-US" sz="2000" dirty="0"/>
              <a:t>:     exact;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7030A0"/>
                </a:solidFill>
              </a:rPr>
              <a:t>actions </a:t>
            </a:r>
            <a:r>
              <a:rPr lang="en-US" sz="2000" dirty="0"/>
              <a:t>= {</a:t>
            </a:r>
            <a:r>
              <a:rPr lang="en-US" sz="2000" dirty="0" err="1"/>
              <a:t>compute_NxtPC</a:t>
            </a:r>
            <a:r>
              <a:rPr lang="en-US" sz="2000" dirty="0"/>
              <a:t>;}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F0B0B4-7944-6C0A-6D9B-E8A91495A7C4}"/>
              </a:ext>
            </a:extLst>
          </p:cNvPr>
          <p:cNvSpPr txBox="1">
            <a:spLocks/>
          </p:cNvSpPr>
          <p:nvPr/>
        </p:nvSpPr>
        <p:spPr>
          <a:xfrm>
            <a:off x="1954494" y="3940473"/>
            <a:ext cx="10473168" cy="2940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Programmed with high-level language, e.g., P4.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P</a:t>
            </a:r>
            <a:r>
              <a:rPr lang="en-US" altLang="zh-CN" sz="2000" dirty="0">
                <a:solidFill>
                  <a:prstClr val="black"/>
                </a:solidFill>
                <a:latin typeface="Tahoma"/>
                <a:cs typeface="Tahoma"/>
              </a:rPr>
              <a:t>arse RDMA headers, match-action tables and stateful operations.</a:t>
            </a:r>
            <a:endParaRPr lang="en-US" sz="20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lang="en-US" altLang="zh-CN" sz="2400" dirty="0">
                <a:solidFill>
                  <a:prstClr val="black"/>
                </a:solidFill>
                <a:latin typeface="Tahoma"/>
                <a:cs typeface="Tahoma"/>
              </a:rPr>
              <a:t>un</a:t>
            </a: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 at line rate speed (</a:t>
            </a:r>
            <a:r>
              <a:rPr lang="en-US" sz="2400" dirty="0" err="1">
                <a:solidFill>
                  <a:prstClr val="black"/>
                </a:solidFill>
                <a:latin typeface="Tahoma"/>
                <a:cs typeface="Tahoma"/>
              </a:rPr>
              <a:t>Tbps</a:t>
            </a: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ave been widely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 used to build security </a:t>
            </a:r>
            <a:r>
              <a:rPr lang="en-US" altLang="zh-CN" sz="2400" dirty="0">
                <a:solidFill>
                  <a:prstClr val="black"/>
                </a:solidFill>
                <a:latin typeface="Tahoma"/>
                <a:cs typeface="Tahoma"/>
              </a:rPr>
              <a:t>defenses: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endParaRPr kumimoji="0" lang="en-US" altLang="zh-CN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PortCatcher-CCS’22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, IMAP-NSDI’22</a:t>
            </a:r>
            <a:r>
              <a:rPr lang="en-US" sz="2000" dirty="0">
                <a:solidFill>
                  <a:prstClr val="black"/>
                </a:solidFill>
                <a:latin typeface="Tahoma"/>
                <a:cs typeface="Tahoma"/>
              </a:rPr>
              <a:t>, Bedrock-Security’22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cs typeface="Tahoma"/>
              </a:rPr>
              <a:t>, etc.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Programmable switches are commercially available.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Tahoma"/>
                <a:cs typeface="Tahoma"/>
              </a:rPr>
              <a:t>Programmable switch can enforce control logic efficiently.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39B6930-AB86-A475-6781-007C7BD6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01" y="1496946"/>
            <a:ext cx="833180" cy="8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D7A27-B011-43D6-960C-08E2EB88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684" y="6302420"/>
            <a:ext cx="576948" cy="5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93E032B-C78E-72D2-AD5E-6D9771D7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34" y="2765064"/>
            <a:ext cx="899059" cy="930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A0B7B-B369-6627-2A3D-06241433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RDMI: </a:t>
            </a:r>
            <a:r>
              <a:rPr lang="en-US" b="1" u="sng" dirty="0"/>
              <a:t>R</a:t>
            </a:r>
            <a:r>
              <a:rPr lang="en-US" dirty="0"/>
              <a:t>emote </a:t>
            </a:r>
            <a:r>
              <a:rPr lang="en-US" b="1" u="sng" dirty="0"/>
              <a:t>D</a:t>
            </a:r>
            <a:r>
              <a:rPr lang="en-US" dirty="0"/>
              <a:t>irect </a:t>
            </a:r>
            <a:r>
              <a:rPr lang="en-US" b="1" u="sng" dirty="0"/>
              <a:t>M</a:t>
            </a:r>
            <a:r>
              <a:rPr lang="en-US" dirty="0"/>
              <a:t>emory </a:t>
            </a:r>
            <a:r>
              <a:rPr lang="en-US" b="1" u="sng" dirty="0"/>
              <a:t>I</a:t>
            </a:r>
            <a:r>
              <a:rPr lang="en-US" dirty="0"/>
              <a:t>ntrospection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85E8C-FE44-2401-2A3F-C4902EA9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50" y="6030307"/>
            <a:ext cx="7306173" cy="455395"/>
          </a:xfrm>
        </p:spPr>
        <p:txBody>
          <a:bodyPr>
            <a:normAutofit/>
          </a:bodyPr>
          <a:lstStyle/>
          <a:p>
            <a:r>
              <a:rPr lang="en-US" sz="2300" dirty="0"/>
              <a:t>RDMI: A new paradigm for memory introspection.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40E00-05D1-050F-B82C-9D47C675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15</a:t>
            </a:fld>
            <a:endParaRPr lang="en-US"/>
          </a:p>
        </p:txBody>
      </p:sp>
      <p:sp>
        <p:nvSpPr>
          <p:cNvPr id="234" name="AutoShape 6">
            <a:extLst>
              <a:ext uri="{FF2B5EF4-FFF2-40B4-BE49-F238E27FC236}">
                <a16:creationId xmlns:a16="http://schemas.microsoft.com/office/drawing/2014/main" id="{D3172B03-084A-CC6A-AAA8-4D4C6E398A4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43099" y="3023421"/>
            <a:ext cx="246062" cy="396875"/>
          </a:xfrm>
          <a:prstGeom prst="moon">
            <a:avLst>
              <a:gd name="adj" fmla="val 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36" name="文本框 668">
            <a:extLst>
              <a:ext uri="{FF2B5EF4-FFF2-40B4-BE49-F238E27FC236}">
                <a16:creationId xmlns:a16="http://schemas.microsoft.com/office/drawing/2014/main" id="{0A978882-D773-63A0-1569-8BDE7BBDDF06}"/>
              </a:ext>
            </a:extLst>
          </p:cNvPr>
          <p:cNvSpPr txBox="1"/>
          <p:nvPr/>
        </p:nvSpPr>
        <p:spPr>
          <a:xfrm>
            <a:off x="4103173" y="3361326"/>
            <a:ext cx="1512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Programmable switch</a:t>
            </a:r>
          </a:p>
        </p:txBody>
      </p:sp>
      <p:pic>
        <p:nvPicPr>
          <p:cNvPr id="260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4C15538F-30EE-EAA2-56A5-C024FC319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8964" y="2103046"/>
            <a:ext cx="704850" cy="704850"/>
          </a:xfrm>
          <a:prstGeom prst="rect">
            <a:avLst/>
          </a:prstGeom>
          <a:noFill/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3F167CA9-050D-FE29-452A-AEED5B402AF2}"/>
              </a:ext>
            </a:extLst>
          </p:cNvPr>
          <p:cNvSpPr txBox="1"/>
          <p:nvPr/>
        </p:nvSpPr>
        <p:spPr>
          <a:xfrm rot="5400000">
            <a:off x="2351118" y="2815878"/>
            <a:ext cx="675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400" b="1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63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75DF0746-6797-1BAA-9A97-6D95B0DD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440" y="3180996"/>
            <a:ext cx="704850" cy="704850"/>
          </a:xfrm>
          <a:prstGeom prst="rect">
            <a:avLst/>
          </a:prstGeom>
          <a:noFill/>
        </p:spPr>
      </p:pic>
      <p:pic>
        <p:nvPicPr>
          <p:cNvPr id="264" name="Google Shape;841;g12f2013c118_0_7" descr="Icon&#10;&#10;Description automatically generated">
            <a:extLst>
              <a:ext uri="{FF2B5EF4-FFF2-40B4-BE49-F238E27FC236}">
                <a16:creationId xmlns:a16="http://schemas.microsoft.com/office/drawing/2014/main" id="{D9C2E1DB-F350-B003-E2B3-2E6DF25FAF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231" b="7776"/>
          <a:stretch/>
        </p:blipFill>
        <p:spPr>
          <a:xfrm>
            <a:off x="2873196" y="2495545"/>
            <a:ext cx="290215" cy="28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841;g12f2013c118_0_7" descr="Icon&#10;&#10;Description automatically generated">
            <a:extLst>
              <a:ext uri="{FF2B5EF4-FFF2-40B4-BE49-F238E27FC236}">
                <a16:creationId xmlns:a16="http://schemas.microsoft.com/office/drawing/2014/main" id="{A9C939A2-C344-104D-340E-45AF6EEAC6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231" b="7776"/>
          <a:stretch/>
        </p:blipFill>
        <p:spPr>
          <a:xfrm>
            <a:off x="2881639" y="3421007"/>
            <a:ext cx="290215" cy="287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B91F3F5-BD1D-6582-F6E8-C43FE73E1190}"/>
              </a:ext>
            </a:extLst>
          </p:cNvPr>
          <p:cNvCxnSpPr>
            <a:cxnSpLocks/>
            <a:stCxn id="34" idx="2"/>
            <a:endCxn id="266" idx="3"/>
          </p:cNvCxnSpPr>
          <p:nvPr/>
        </p:nvCxnSpPr>
        <p:spPr>
          <a:xfrm flipH="1">
            <a:off x="3171854" y="3063673"/>
            <a:ext cx="1111802" cy="501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318E187-6B34-FC49-0DF9-0DB1F1C1A2B9}"/>
              </a:ext>
            </a:extLst>
          </p:cNvPr>
          <p:cNvCxnSpPr>
            <a:cxnSpLocks/>
            <a:stCxn id="34" idx="2"/>
            <a:endCxn id="264" idx="3"/>
          </p:cNvCxnSpPr>
          <p:nvPr/>
        </p:nvCxnSpPr>
        <p:spPr>
          <a:xfrm flipH="1" flipV="1">
            <a:off x="3163411" y="2639294"/>
            <a:ext cx="1120245" cy="424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文本框 668">
            <a:extLst>
              <a:ext uri="{FF2B5EF4-FFF2-40B4-BE49-F238E27FC236}">
                <a16:creationId xmlns:a16="http://schemas.microsoft.com/office/drawing/2014/main" id="{E7DF0A47-9A30-3C67-73C7-BC990D0C9B0F}"/>
              </a:ext>
            </a:extLst>
          </p:cNvPr>
          <p:cNvSpPr txBox="1"/>
          <p:nvPr/>
        </p:nvSpPr>
        <p:spPr>
          <a:xfrm>
            <a:off x="1693785" y="1743648"/>
            <a:ext cx="19446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BMaaS</a:t>
            </a:r>
            <a:endParaRPr lang="en-US" sz="1700" dirty="0"/>
          </a:p>
        </p:txBody>
      </p:sp>
      <p:sp>
        <p:nvSpPr>
          <p:cNvPr id="270" name="文本框 668">
            <a:extLst>
              <a:ext uri="{FF2B5EF4-FFF2-40B4-BE49-F238E27FC236}">
                <a16:creationId xmlns:a16="http://schemas.microsoft.com/office/drawing/2014/main" id="{C4938C37-BFF1-7494-6784-92E9BB47E1E9}"/>
              </a:ext>
            </a:extLst>
          </p:cNvPr>
          <p:cNvSpPr txBox="1"/>
          <p:nvPr/>
        </p:nvSpPr>
        <p:spPr>
          <a:xfrm>
            <a:off x="8292000" y="2525843"/>
            <a:ext cx="15876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  RDMI DSL</a:t>
            </a:r>
          </a:p>
        </p:txBody>
      </p:sp>
      <p:sp>
        <p:nvSpPr>
          <p:cNvPr id="287" name="Down Arrow 286">
            <a:extLst>
              <a:ext uri="{FF2B5EF4-FFF2-40B4-BE49-F238E27FC236}">
                <a16:creationId xmlns:a16="http://schemas.microsoft.com/office/drawing/2014/main" id="{D6C7743F-E300-19B0-D0DD-DAE9D384F07B}"/>
              </a:ext>
            </a:extLst>
          </p:cNvPr>
          <p:cNvSpPr/>
          <p:nvPr/>
        </p:nvSpPr>
        <p:spPr>
          <a:xfrm rot="5400000">
            <a:off x="5637387" y="2629020"/>
            <a:ext cx="383487" cy="741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Down Arrow 287">
            <a:extLst>
              <a:ext uri="{FF2B5EF4-FFF2-40B4-BE49-F238E27FC236}">
                <a16:creationId xmlns:a16="http://schemas.microsoft.com/office/drawing/2014/main" id="{B0F9ABC3-A6D5-C006-49B3-9D8463C64F5D}"/>
              </a:ext>
            </a:extLst>
          </p:cNvPr>
          <p:cNvSpPr/>
          <p:nvPr/>
        </p:nvSpPr>
        <p:spPr>
          <a:xfrm rot="16200000" flipV="1">
            <a:off x="7694337" y="2631243"/>
            <a:ext cx="345865" cy="75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文本框 668">
            <a:extLst>
              <a:ext uri="{FF2B5EF4-FFF2-40B4-BE49-F238E27FC236}">
                <a16:creationId xmlns:a16="http://schemas.microsoft.com/office/drawing/2014/main" id="{51297D9B-193D-599C-AF17-BEC91B3747B0}"/>
              </a:ext>
            </a:extLst>
          </p:cNvPr>
          <p:cNvSpPr txBox="1"/>
          <p:nvPr/>
        </p:nvSpPr>
        <p:spPr>
          <a:xfrm>
            <a:off x="4626797" y="2560628"/>
            <a:ext cx="24438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Deploy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BC56F-B76D-2EE5-66AF-80CD39F4A8C0}"/>
              </a:ext>
            </a:extLst>
          </p:cNvPr>
          <p:cNvSpPr txBox="1"/>
          <p:nvPr/>
        </p:nvSpPr>
        <p:spPr>
          <a:xfrm>
            <a:off x="2745858" y="2675215"/>
            <a:ext cx="7125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RNIC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53A892FD-F036-6927-CBF2-FCAE2BFC22F7}"/>
              </a:ext>
            </a:extLst>
          </p:cNvPr>
          <p:cNvGrpSpPr/>
          <p:nvPr/>
        </p:nvGrpSpPr>
        <p:grpSpPr>
          <a:xfrm>
            <a:off x="8767454" y="1745610"/>
            <a:ext cx="668378" cy="779623"/>
            <a:chOff x="8767454" y="1745610"/>
            <a:chExt cx="668378" cy="7796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15370F-B402-9CB5-974F-97429E358535}"/>
                </a:ext>
              </a:extLst>
            </p:cNvPr>
            <p:cNvGrpSpPr/>
            <p:nvPr/>
          </p:nvGrpSpPr>
          <p:grpSpPr>
            <a:xfrm>
              <a:off x="8767454" y="1745610"/>
              <a:ext cx="636781" cy="779623"/>
              <a:chOff x="1110658" y="4762115"/>
              <a:chExt cx="786600" cy="963050"/>
            </a:xfrm>
          </p:grpSpPr>
          <p:pic>
            <p:nvPicPr>
              <p:cNvPr id="12" name="Google Shape;242;p22">
                <a:extLst>
                  <a:ext uri="{FF2B5EF4-FFF2-40B4-BE49-F238E27FC236}">
                    <a16:creationId xmlns:a16="http://schemas.microsoft.com/office/drawing/2014/main" id="{8F7F693A-6A6B-B4CE-CF0C-BBA65EE2878C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4CBF823E-9E62-188E-E4F7-6FABF6723CEC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1EA8F-F103-38F0-05BC-BFAE9F979426}"/>
                </a:ext>
              </a:extLst>
            </p:cNvPr>
            <p:cNvSpPr txBox="1"/>
            <p:nvPr/>
          </p:nvSpPr>
          <p:spPr>
            <a:xfrm>
              <a:off x="8799051" y="2183765"/>
              <a:ext cx="636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.DSL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F90425-66D5-D478-2298-F84756F451C0}"/>
                </a:ext>
              </a:extLst>
            </p:cNvPr>
            <p:cNvCxnSpPr>
              <a:cxnSpLocks/>
            </p:cNvCxnSpPr>
            <p:nvPr/>
          </p:nvCxnSpPr>
          <p:spPr>
            <a:xfrm>
              <a:off x="8867659" y="2205563"/>
              <a:ext cx="407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786094-33EC-D2D5-22C2-B8A22FD57460}"/>
                </a:ext>
              </a:extLst>
            </p:cNvPr>
            <p:cNvCxnSpPr>
              <a:cxnSpLocks/>
            </p:cNvCxnSpPr>
            <p:nvPr/>
          </p:nvCxnSpPr>
          <p:spPr>
            <a:xfrm>
              <a:off x="8867659" y="2067073"/>
              <a:ext cx="407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5F99A7-C2DA-2782-DE9E-B5204DA502DD}"/>
                </a:ext>
              </a:extLst>
            </p:cNvPr>
            <p:cNvCxnSpPr>
              <a:cxnSpLocks/>
            </p:cNvCxnSpPr>
            <p:nvPr/>
          </p:nvCxnSpPr>
          <p:spPr>
            <a:xfrm>
              <a:off x="8867659" y="2137644"/>
              <a:ext cx="4071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65">
            <a:extLst>
              <a:ext uri="{FF2B5EF4-FFF2-40B4-BE49-F238E27FC236}">
                <a16:creationId xmlns:a16="http://schemas.microsoft.com/office/drawing/2014/main" id="{857633C1-FFFF-2D68-F1D8-72ECC013E4D0}"/>
              </a:ext>
            </a:extLst>
          </p:cNvPr>
          <p:cNvGrpSpPr>
            <a:grpSpLocks/>
          </p:cNvGrpSpPr>
          <p:nvPr/>
        </p:nvGrpSpPr>
        <p:grpSpPr bwMode="auto">
          <a:xfrm>
            <a:off x="4279740" y="2775834"/>
            <a:ext cx="1006459" cy="575678"/>
            <a:chOff x="2423" y="2253"/>
            <a:chExt cx="257" cy="147"/>
          </a:xfrm>
        </p:grpSpPr>
        <p:sp>
          <p:nvSpPr>
            <p:cNvPr id="34" name="AutoShape 66">
              <a:extLst>
                <a:ext uri="{FF2B5EF4-FFF2-40B4-BE49-F238E27FC236}">
                  <a16:creationId xmlns:a16="http://schemas.microsoft.com/office/drawing/2014/main" id="{BDE92ED4-08DC-C740-80A9-98E2B9521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67">
              <a:extLst>
                <a:ext uri="{FF2B5EF4-FFF2-40B4-BE49-F238E27FC236}">
                  <a16:creationId xmlns:a16="http://schemas.microsoft.com/office/drawing/2014/main" id="{83573F2B-30F5-7943-4BA4-6C936E6F4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36" name="Group 68">
              <a:extLst>
                <a:ext uri="{FF2B5EF4-FFF2-40B4-BE49-F238E27FC236}">
                  <a16:creationId xmlns:a16="http://schemas.microsoft.com/office/drawing/2014/main" id="{C6C79F73-D82B-09FA-B11E-E9820921B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9E4E5915-C74C-B9A8-0B72-758F91FDF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70">
                <a:extLst>
                  <a:ext uri="{FF2B5EF4-FFF2-40B4-BE49-F238E27FC236}">
                    <a16:creationId xmlns:a16="http://schemas.microsoft.com/office/drawing/2014/main" id="{C8BD2721-11B5-1144-CE7E-DDFEBF842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71">
                <a:extLst>
                  <a:ext uri="{FF2B5EF4-FFF2-40B4-BE49-F238E27FC236}">
                    <a16:creationId xmlns:a16="http://schemas.microsoft.com/office/drawing/2014/main" id="{35271FB7-063F-D83A-C014-67DCE796E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72">
                <a:extLst>
                  <a:ext uri="{FF2B5EF4-FFF2-40B4-BE49-F238E27FC236}">
                    <a16:creationId xmlns:a16="http://schemas.microsoft.com/office/drawing/2014/main" id="{4C48B412-D690-2CF1-2951-A06FAA546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7" name="文本框 668">
            <a:extLst>
              <a:ext uri="{FF2B5EF4-FFF2-40B4-BE49-F238E27FC236}">
                <a16:creationId xmlns:a16="http://schemas.microsoft.com/office/drawing/2014/main" id="{5CE2BF4E-409E-81C6-FDB9-34C00816A7DA}"/>
              </a:ext>
            </a:extLst>
          </p:cNvPr>
          <p:cNvSpPr txBox="1"/>
          <p:nvPr/>
        </p:nvSpPr>
        <p:spPr>
          <a:xfrm>
            <a:off x="7806219" y="3571948"/>
            <a:ext cx="2876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RDMI compiler</a:t>
            </a:r>
          </a:p>
        </p:txBody>
      </p:sp>
      <p:pic>
        <p:nvPicPr>
          <p:cNvPr id="1026" name="Picture 2" descr="Running Time Icons - Free SVG &amp; PNG Running Time Images - Noun Project">
            <a:extLst>
              <a:ext uri="{FF2B5EF4-FFF2-40B4-BE49-F238E27FC236}">
                <a16:creationId xmlns:a16="http://schemas.microsoft.com/office/drawing/2014/main" id="{ABA52983-01E0-81EA-889B-D59D42A3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05" y="2468215"/>
            <a:ext cx="880615" cy="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本框 668">
            <a:extLst>
              <a:ext uri="{FF2B5EF4-FFF2-40B4-BE49-F238E27FC236}">
                <a16:creationId xmlns:a16="http://schemas.microsoft.com/office/drawing/2014/main" id="{AE73DE19-C8A8-1226-4156-CBA4A6227BE2}"/>
              </a:ext>
            </a:extLst>
          </p:cNvPr>
          <p:cNvSpPr txBox="1"/>
          <p:nvPr/>
        </p:nvSpPr>
        <p:spPr>
          <a:xfrm>
            <a:off x="6255044" y="3273811"/>
            <a:ext cx="1185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RDMI Runtime</a:t>
            </a:r>
          </a:p>
        </p:txBody>
      </p:sp>
      <p:sp>
        <p:nvSpPr>
          <p:cNvPr id="50" name="文本框 668">
            <a:extLst>
              <a:ext uri="{FF2B5EF4-FFF2-40B4-BE49-F238E27FC236}">
                <a16:creationId xmlns:a16="http://schemas.microsoft.com/office/drawing/2014/main" id="{C402D6CD-70E6-441E-6A76-86A2BF1DCB65}"/>
              </a:ext>
            </a:extLst>
          </p:cNvPr>
          <p:cNvSpPr txBox="1"/>
          <p:nvPr/>
        </p:nvSpPr>
        <p:spPr>
          <a:xfrm>
            <a:off x="6704964" y="2516049"/>
            <a:ext cx="24438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Reconfig</a:t>
            </a:r>
            <a:endParaRPr lang="en-US" sz="17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1BB68AC-1D57-44B3-BB33-F70B05A82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268" y="4448256"/>
            <a:ext cx="453248" cy="455396"/>
          </a:xfrm>
          <a:prstGeom prst="rect">
            <a:avLst/>
          </a:prstGeom>
        </p:spPr>
      </p:pic>
      <p:pic>
        <p:nvPicPr>
          <p:cNvPr id="1028" name="Picture 4" descr="Ir, remote control icon - Download on Iconfinder">
            <a:extLst>
              <a:ext uri="{FF2B5EF4-FFF2-40B4-BE49-F238E27FC236}">
                <a16:creationId xmlns:a16="http://schemas.microsoft.com/office/drawing/2014/main" id="{06B9E719-3540-5371-1172-84F2DD36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32" y="4366664"/>
            <a:ext cx="555881" cy="5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75E4C56-E68D-F119-EDF0-6BD099556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4968" y="4484943"/>
            <a:ext cx="429679" cy="424983"/>
          </a:xfrm>
          <a:prstGeom prst="rect">
            <a:avLst/>
          </a:prstGeom>
        </p:spPr>
      </p:pic>
      <p:pic>
        <p:nvPicPr>
          <p:cNvPr id="55" name="Google Shape;109;p17">
            <a:extLst>
              <a:ext uri="{FF2B5EF4-FFF2-40B4-BE49-F238E27FC236}">
                <a16:creationId xmlns:a16="http://schemas.microsoft.com/office/drawing/2014/main" id="{17759E87-6BE2-D9AF-AE20-355B0FF9C40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15800" y="4460619"/>
            <a:ext cx="429679" cy="43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CD8558E-8FFA-E27D-0875-865B15C1A2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4039" y="4528262"/>
            <a:ext cx="442010" cy="449810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D5537F58-3D5D-DC0A-AE73-E32B658DA97C}"/>
              </a:ext>
            </a:extLst>
          </p:cNvPr>
          <p:cNvSpPr txBox="1"/>
          <p:nvPr/>
        </p:nvSpPr>
        <p:spPr>
          <a:xfrm>
            <a:off x="825898" y="4960986"/>
            <a:ext cx="14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Baremetal</a:t>
            </a:r>
            <a:r>
              <a:rPr lang="en-US" dirty="0"/>
              <a:t> support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1C84D62-D219-B86C-AF03-77A48787F2A9}"/>
              </a:ext>
            </a:extLst>
          </p:cNvPr>
          <p:cNvSpPr txBox="1"/>
          <p:nvPr/>
        </p:nvSpPr>
        <p:spPr>
          <a:xfrm>
            <a:off x="3360447" y="4955042"/>
            <a:ext cx="14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6B77CBEC-4423-C3C8-53D4-4ED3EED17D5B}"/>
              </a:ext>
            </a:extLst>
          </p:cNvPr>
          <p:cNvSpPr txBox="1"/>
          <p:nvPr/>
        </p:nvSpPr>
        <p:spPr>
          <a:xfrm>
            <a:off x="7685454" y="4922545"/>
            <a:ext cx="14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Efficient introspection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B81D04E-72BA-AA12-56A6-94163EC863FF}"/>
              </a:ext>
            </a:extLst>
          </p:cNvPr>
          <p:cNvSpPr txBox="1"/>
          <p:nvPr/>
        </p:nvSpPr>
        <p:spPr>
          <a:xfrm>
            <a:off x="10043813" y="4928696"/>
            <a:ext cx="14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COTS deployment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F89C58F-2839-85C6-64BD-C2067633F056}"/>
              </a:ext>
            </a:extLst>
          </p:cNvPr>
          <p:cNvSpPr txBox="1"/>
          <p:nvPr/>
        </p:nvSpPr>
        <p:spPr>
          <a:xfrm>
            <a:off x="5376632" y="4966953"/>
            <a:ext cx="17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Programmable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F2C5261A-ABE6-7CE4-5D80-9ABB9D42EA75}"/>
              </a:ext>
            </a:extLst>
          </p:cNvPr>
          <p:cNvSpPr txBox="1"/>
          <p:nvPr/>
        </p:nvSpPr>
        <p:spPr>
          <a:xfrm>
            <a:off x="4923414" y="5424892"/>
            <a:ext cx="298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DSL support eliminates low level programming burdens.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26401893-D19C-C0C8-760F-64C9278B6939}"/>
              </a:ext>
            </a:extLst>
          </p:cNvPr>
          <p:cNvSpPr/>
          <p:nvPr/>
        </p:nvSpPr>
        <p:spPr>
          <a:xfrm>
            <a:off x="5485283" y="4445583"/>
            <a:ext cx="1585323" cy="918625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71932F-5248-42CD-45C4-34DF06DED34A}"/>
              </a:ext>
            </a:extLst>
          </p:cNvPr>
          <p:cNvSpPr/>
          <p:nvPr/>
        </p:nvSpPr>
        <p:spPr>
          <a:xfrm>
            <a:off x="6255044" y="1690688"/>
            <a:ext cx="4096479" cy="252357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63C2-C12F-EDA5-D38F-E6175B24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57">
            <a:extLst>
              <a:ext uri="{FF2B5EF4-FFF2-40B4-BE49-F238E27FC236}">
                <a16:creationId xmlns:a16="http://schemas.microsoft.com/office/drawing/2014/main" id="{2D9F48DD-AC61-855F-AEE5-BE2AFC65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21DC9B-F013-E991-9D54-515D4243B4CB}"/>
              </a:ext>
            </a:extLst>
          </p:cNvPr>
          <p:cNvSpPr txBox="1">
            <a:spLocks/>
          </p:cNvSpPr>
          <p:nvPr/>
        </p:nvSpPr>
        <p:spPr>
          <a:xfrm>
            <a:off x="2784203" y="1568405"/>
            <a:ext cx="860044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solidFill>
                  <a:srgbClr val="008000"/>
                </a:solidFill>
                <a:cs typeface="Tahoma"/>
              </a:rPr>
              <a:t>  </a:t>
            </a:r>
            <a:r>
              <a:rPr lang="en-US" sz="2700" dirty="0">
                <a:solidFill>
                  <a:srgbClr val="00B050"/>
                </a:solidFill>
                <a:cs typeface="Tahoma"/>
              </a:rPr>
              <a:t>Motivation: Better memory introspection</a:t>
            </a:r>
          </a:p>
          <a:p>
            <a:pPr>
              <a:spcBef>
                <a:spcPct val="20000"/>
              </a:spcBef>
              <a:defRPr/>
            </a:pPr>
            <a:r>
              <a:rPr lang="en-US" sz="2700" dirty="0">
                <a:solidFill>
                  <a:srgbClr val="00B050"/>
                </a:solidFill>
                <a:cs typeface="Tahoma"/>
              </a:rPr>
              <a:t>-  Opportunity: Dom(-1) security execution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solidFill>
                  <a:srgbClr val="00B050"/>
                </a:solidFill>
                <a:cs typeface="Tahoma"/>
              </a:rPr>
              <a:t>Approach: Remote Direct Memory Introspection</a:t>
            </a:r>
          </a:p>
          <a:p>
            <a:pPr marL="342900" indent="-342900"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RDMI design: 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 Design #1: DSL design for introspection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 Design #2: Abstract introspection machine</a:t>
            </a:r>
          </a:p>
          <a:p>
            <a:pPr lvl="1"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 Design #3: Reconfigurable introspection engines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   Evaluation</a:t>
            </a:r>
          </a:p>
          <a:p>
            <a:pPr>
              <a:spcBef>
                <a:spcPct val="20000"/>
              </a:spcBef>
              <a:buFontTx/>
              <a:buChar char="-"/>
              <a:defRPr/>
            </a:pPr>
            <a:r>
              <a:rPr lang="en-US" sz="2700" dirty="0">
                <a:cs typeface="Tahoma"/>
              </a:rPr>
              <a:t>   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A22B4-B69F-9D85-BB4E-D3386D7CA4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9403" y="1690688"/>
            <a:ext cx="304800" cy="41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DFF1E-CF51-9B6A-B523-AD91C58C04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8560" y="2147888"/>
            <a:ext cx="304800" cy="412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214A3-6ADA-670E-0583-FCB9B11A08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8560" y="2612650"/>
            <a:ext cx="304800" cy="412191"/>
          </a:xfrm>
          <a:prstGeom prst="rect">
            <a:avLst/>
          </a:prstGeom>
        </p:spPr>
      </p:pic>
      <p:pic>
        <p:nvPicPr>
          <p:cNvPr id="10" name="Picture 2" descr="Image result for arrow">
            <a:extLst>
              <a:ext uri="{FF2B5EF4-FFF2-40B4-BE49-F238E27FC236}">
                <a16:creationId xmlns:a16="http://schemas.microsoft.com/office/drawing/2014/main" id="{E0CF4C8A-C1A7-68AE-6C7F-3D9C0A3B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60" y="3170179"/>
            <a:ext cx="384175" cy="292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3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D6D5-30EA-954D-D8D9-9F04DD45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Google Shape;94;p15">
            <a:extLst>
              <a:ext uri="{FF2B5EF4-FFF2-40B4-BE49-F238E27FC236}">
                <a16:creationId xmlns:a16="http://schemas.microsoft.com/office/drawing/2014/main" id="{053EF4B1-E011-8E38-1D7A-9F768B644CF5}"/>
              </a:ext>
            </a:extLst>
          </p:cNvPr>
          <p:cNvCxnSpPr>
            <a:cxnSpLocks/>
          </p:cNvCxnSpPr>
          <p:nvPr/>
        </p:nvCxnSpPr>
        <p:spPr>
          <a:xfrm flipV="1">
            <a:off x="3412357" y="1914797"/>
            <a:ext cx="476289" cy="2025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97;p15">
            <a:extLst>
              <a:ext uri="{FF2B5EF4-FFF2-40B4-BE49-F238E27FC236}">
                <a16:creationId xmlns:a16="http://schemas.microsoft.com/office/drawing/2014/main" id="{79AE4754-DB8C-416F-7F39-FFDB3167A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73089" y="2206440"/>
            <a:ext cx="464205" cy="4279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99;p15">
            <a:extLst>
              <a:ext uri="{FF2B5EF4-FFF2-40B4-BE49-F238E27FC236}">
                <a16:creationId xmlns:a16="http://schemas.microsoft.com/office/drawing/2014/main" id="{6910DB9A-F0AD-8CDE-FA9F-36261BE3C3BC}"/>
              </a:ext>
            </a:extLst>
          </p:cNvPr>
          <p:cNvCxnSpPr>
            <a:cxnSpLocks/>
          </p:cNvCxnSpPr>
          <p:nvPr/>
        </p:nvCxnSpPr>
        <p:spPr>
          <a:xfrm rot="5400000">
            <a:off x="5502823" y="3901520"/>
            <a:ext cx="308700" cy="15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01;p15">
            <a:extLst>
              <a:ext uri="{FF2B5EF4-FFF2-40B4-BE49-F238E27FC236}">
                <a16:creationId xmlns:a16="http://schemas.microsoft.com/office/drawing/2014/main" id="{F2CF68CA-D889-2DF2-B3D2-64397C425A08}"/>
              </a:ext>
            </a:extLst>
          </p:cNvPr>
          <p:cNvCxnSpPr>
            <a:cxnSpLocks/>
          </p:cNvCxnSpPr>
          <p:nvPr/>
        </p:nvCxnSpPr>
        <p:spPr>
          <a:xfrm rot="5400000">
            <a:off x="5249816" y="4550447"/>
            <a:ext cx="304521" cy="2977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B7A10722-93BF-69C1-FF5B-3DF01BA94A92}"/>
              </a:ext>
            </a:extLst>
          </p:cNvPr>
          <p:cNvCxnSpPr/>
          <p:nvPr/>
        </p:nvCxnSpPr>
        <p:spPr>
          <a:xfrm rot="-5400000" flipH="1">
            <a:off x="2455907" y="24596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108;p15">
            <a:extLst>
              <a:ext uri="{FF2B5EF4-FFF2-40B4-BE49-F238E27FC236}">
                <a16:creationId xmlns:a16="http://schemas.microsoft.com/office/drawing/2014/main" id="{66E4227B-F8E1-11AF-0728-F69AD2F8E040}"/>
              </a:ext>
            </a:extLst>
          </p:cNvPr>
          <p:cNvCxnSpPr/>
          <p:nvPr/>
        </p:nvCxnSpPr>
        <p:spPr>
          <a:xfrm rot="-5400000" flipH="1">
            <a:off x="2944130" y="36151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09;p15">
            <a:extLst>
              <a:ext uri="{FF2B5EF4-FFF2-40B4-BE49-F238E27FC236}">
                <a16:creationId xmlns:a16="http://schemas.microsoft.com/office/drawing/2014/main" id="{4D0CC573-7FF1-D303-B075-41E19EABC359}"/>
              </a:ext>
            </a:extLst>
          </p:cNvPr>
          <p:cNvSpPr/>
          <p:nvPr/>
        </p:nvSpPr>
        <p:spPr>
          <a:xfrm>
            <a:off x="2938046" y="3964301"/>
            <a:ext cx="1417162" cy="73473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" name="Google Shape;110;p15">
            <a:extLst>
              <a:ext uri="{FF2B5EF4-FFF2-40B4-BE49-F238E27FC236}">
                <a16:creationId xmlns:a16="http://schemas.microsoft.com/office/drawing/2014/main" id="{B13F8D23-04FF-67FD-FAF2-8356DA80234E}"/>
              </a:ext>
            </a:extLst>
          </p:cNvPr>
          <p:cNvSpPr txBox="1"/>
          <p:nvPr/>
        </p:nvSpPr>
        <p:spPr>
          <a:xfrm>
            <a:off x="3022322" y="4033577"/>
            <a:ext cx="14171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 err="1">
                <a:solidFill>
                  <a:srgbClr val="000000"/>
                </a:solidFill>
              </a:rPr>
              <a:t>task_struct</a:t>
            </a:r>
            <a:endParaRPr sz="2000" dirty="0"/>
          </a:p>
        </p:txBody>
      </p:sp>
      <p:sp>
        <p:nvSpPr>
          <p:cNvPr id="25" name="Google Shape;111;p15">
            <a:extLst>
              <a:ext uri="{FF2B5EF4-FFF2-40B4-BE49-F238E27FC236}">
                <a16:creationId xmlns:a16="http://schemas.microsoft.com/office/drawing/2014/main" id="{20D4E08C-0A9B-E8D1-BF75-77146D8F7BB8}"/>
              </a:ext>
            </a:extLst>
          </p:cNvPr>
          <p:cNvSpPr txBox="1"/>
          <p:nvPr/>
        </p:nvSpPr>
        <p:spPr>
          <a:xfrm>
            <a:off x="407836" y="4596390"/>
            <a:ext cx="304032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/>
              <a:t>task_struct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int </a:t>
            </a:r>
            <a:r>
              <a:rPr lang="en" dirty="0" err="1"/>
              <a:t>pid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task_struct</a:t>
            </a:r>
            <a:r>
              <a:rPr lang="en" dirty="0"/>
              <a:t>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mm_struct</a:t>
            </a:r>
            <a:r>
              <a:rPr lang="en" dirty="0"/>
              <a:t>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};</a:t>
            </a:r>
            <a:endParaRPr dirty="0"/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53B535F4-F1EC-2C57-CB56-C39E29F1229B}"/>
              </a:ext>
            </a:extLst>
          </p:cNvPr>
          <p:cNvSpPr txBox="1"/>
          <p:nvPr/>
        </p:nvSpPr>
        <p:spPr>
          <a:xfrm>
            <a:off x="2753641" y="2412404"/>
            <a:ext cx="12358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Google Shape;113;p15">
            <a:extLst>
              <a:ext uri="{FF2B5EF4-FFF2-40B4-BE49-F238E27FC236}">
                <a16:creationId xmlns:a16="http://schemas.microsoft.com/office/drawing/2014/main" id="{36B7DB61-539F-C9D4-30AA-5FC19AA2BD95}"/>
              </a:ext>
            </a:extLst>
          </p:cNvPr>
          <p:cNvSpPr txBox="1"/>
          <p:nvPr/>
        </p:nvSpPr>
        <p:spPr>
          <a:xfrm>
            <a:off x="3211548" y="3547787"/>
            <a:ext cx="1197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114;p15">
            <a:extLst>
              <a:ext uri="{FF2B5EF4-FFF2-40B4-BE49-F238E27FC236}">
                <a16:creationId xmlns:a16="http://schemas.microsoft.com/office/drawing/2014/main" id="{50013D31-83AA-4E3B-2C4D-43E5E76792EB}"/>
              </a:ext>
            </a:extLst>
          </p:cNvPr>
          <p:cNvSpPr txBox="1"/>
          <p:nvPr/>
        </p:nvSpPr>
        <p:spPr>
          <a:xfrm>
            <a:off x="3392475" y="1548481"/>
            <a:ext cx="6630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endParaRPr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Google Shape;115;p15">
            <a:extLst>
              <a:ext uri="{FF2B5EF4-FFF2-40B4-BE49-F238E27FC236}">
                <a16:creationId xmlns:a16="http://schemas.microsoft.com/office/drawing/2014/main" id="{81A9BE28-14DD-5838-4D69-80F713730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84" y="5087151"/>
            <a:ext cx="882300" cy="940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6;p15">
            <a:extLst>
              <a:ext uri="{FF2B5EF4-FFF2-40B4-BE49-F238E27FC236}">
                <a16:creationId xmlns:a16="http://schemas.microsoft.com/office/drawing/2014/main" id="{DF3D27E8-F547-E8A6-16F5-DE1265E391CE}"/>
              </a:ext>
            </a:extLst>
          </p:cNvPr>
          <p:cNvSpPr/>
          <p:nvPr/>
        </p:nvSpPr>
        <p:spPr>
          <a:xfrm>
            <a:off x="6359434" y="4787837"/>
            <a:ext cx="2160338" cy="87795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7;p15">
            <a:extLst>
              <a:ext uri="{FF2B5EF4-FFF2-40B4-BE49-F238E27FC236}">
                <a16:creationId xmlns:a16="http://schemas.microsoft.com/office/drawing/2014/main" id="{C73E7C75-C221-EF11-1753-638846068493}"/>
              </a:ext>
            </a:extLst>
          </p:cNvPr>
          <p:cNvSpPr txBox="1"/>
          <p:nvPr/>
        </p:nvSpPr>
        <p:spPr>
          <a:xfrm>
            <a:off x="6448945" y="4865419"/>
            <a:ext cx="19813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Follow </a:t>
            </a:r>
            <a:r>
              <a:rPr lang="en" sz="1700" dirty="0" err="1"/>
              <a:t>nxt_task</a:t>
            </a:r>
            <a:r>
              <a:rPr lang="en" sz="1700" dirty="0"/>
              <a:t> and get me each PID!</a:t>
            </a:r>
            <a:endParaRPr sz="17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61806A7B-88CC-440C-7280-07D4B478FBC2}"/>
              </a:ext>
            </a:extLst>
          </p:cNvPr>
          <p:cNvSpPr txBox="1"/>
          <p:nvPr/>
        </p:nvSpPr>
        <p:spPr>
          <a:xfrm>
            <a:off x="296294" y="1707090"/>
            <a:ext cx="1282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init_task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0xffffabcd</a:t>
            </a:r>
            <a:endParaRPr sz="2000" dirty="0"/>
          </a:p>
        </p:txBody>
      </p:sp>
      <p:cxnSp>
        <p:nvCxnSpPr>
          <p:cNvPr id="33" name="Google Shape;122;p15">
            <a:extLst>
              <a:ext uri="{FF2B5EF4-FFF2-40B4-BE49-F238E27FC236}">
                <a16:creationId xmlns:a16="http://schemas.microsoft.com/office/drawing/2014/main" id="{49B378CD-807D-A682-5867-6A260505D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383" y="2636533"/>
            <a:ext cx="937200" cy="74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3;p15">
            <a:extLst>
              <a:ext uri="{FF2B5EF4-FFF2-40B4-BE49-F238E27FC236}">
                <a16:creationId xmlns:a16="http://schemas.microsoft.com/office/drawing/2014/main" id="{926478C8-8C4C-CA29-D298-843ADBD2FC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1270" y="3669395"/>
            <a:ext cx="652687" cy="27176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4;p15">
            <a:extLst>
              <a:ext uri="{FF2B5EF4-FFF2-40B4-BE49-F238E27FC236}">
                <a16:creationId xmlns:a16="http://schemas.microsoft.com/office/drawing/2014/main" id="{0B1D3196-55FA-EA79-A394-32F911CB4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6268" y="4037042"/>
            <a:ext cx="548800" cy="4231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122F7-9DD6-EA47-F1CD-A269731F9CAB}"/>
              </a:ext>
            </a:extLst>
          </p:cNvPr>
          <p:cNvSpPr txBox="1"/>
          <p:nvPr/>
        </p:nvSpPr>
        <p:spPr>
          <a:xfrm>
            <a:off x="2056768" y="6195053"/>
            <a:ext cx="91087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Memory introspection share similar patterns with graph processing.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F3E04803-E928-DBEE-7472-BED97514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 DSL primitives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27A720-ECE6-5F10-7892-561325C8952C}"/>
              </a:ext>
            </a:extLst>
          </p:cNvPr>
          <p:cNvSpPr/>
          <p:nvPr/>
        </p:nvSpPr>
        <p:spPr>
          <a:xfrm>
            <a:off x="1488440" y="1715875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7D36D88-5994-49FE-156C-CEE94A850BAB}"/>
              </a:ext>
            </a:extLst>
          </p:cNvPr>
          <p:cNvSpPr txBox="1"/>
          <p:nvPr/>
        </p:nvSpPr>
        <p:spPr>
          <a:xfrm>
            <a:off x="1747794" y="1674661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0 </a:t>
            </a:r>
            <a:endParaRPr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DA0E68-5DE2-C29A-8B0A-28C859AB14AB}"/>
              </a:ext>
            </a:extLst>
          </p:cNvPr>
          <p:cNvSpPr/>
          <p:nvPr/>
        </p:nvSpPr>
        <p:spPr>
          <a:xfrm>
            <a:off x="2056768" y="2875218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93;p15">
            <a:extLst>
              <a:ext uri="{FF2B5EF4-FFF2-40B4-BE49-F238E27FC236}">
                <a16:creationId xmlns:a16="http://schemas.microsoft.com/office/drawing/2014/main" id="{09D3E66F-084D-F916-6C7A-3DDCEFD13C70}"/>
              </a:ext>
            </a:extLst>
          </p:cNvPr>
          <p:cNvSpPr txBox="1"/>
          <p:nvPr/>
        </p:nvSpPr>
        <p:spPr>
          <a:xfrm>
            <a:off x="2316122" y="2834004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1</a:t>
            </a:r>
            <a:endParaRPr sz="2000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A79182F-9A13-A2C4-09D4-6A9894D0D767}"/>
              </a:ext>
            </a:extLst>
          </p:cNvPr>
          <p:cNvSpPr/>
          <p:nvPr/>
        </p:nvSpPr>
        <p:spPr>
          <a:xfrm>
            <a:off x="3908753" y="1695879"/>
            <a:ext cx="1373901" cy="4924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0445AECF-A86F-2BCD-5871-9B780A77B90C}"/>
              </a:ext>
            </a:extLst>
          </p:cNvPr>
          <p:cNvSpPr txBox="1"/>
          <p:nvPr/>
        </p:nvSpPr>
        <p:spPr>
          <a:xfrm>
            <a:off x="3945455" y="1700158"/>
            <a:ext cx="16493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000" dirty="0" err="1">
                <a:solidFill>
                  <a:srgbClr val="000000"/>
                </a:solidFill>
              </a:rPr>
              <a:t>mm_struct</a:t>
            </a:r>
            <a:endParaRPr sz="2000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E19074-4419-BE8D-84D1-D5E3886B8B93}"/>
              </a:ext>
            </a:extLst>
          </p:cNvPr>
          <p:cNvGrpSpPr/>
          <p:nvPr/>
        </p:nvGrpSpPr>
        <p:grpSpPr>
          <a:xfrm>
            <a:off x="4507848" y="2672258"/>
            <a:ext cx="2147151" cy="1123679"/>
            <a:chOff x="4880632" y="2630798"/>
            <a:chExt cx="2147151" cy="112367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E848434-CA98-79B9-C6C4-330BA4417C19}"/>
                </a:ext>
              </a:extLst>
            </p:cNvPr>
            <p:cNvSpPr/>
            <p:nvPr/>
          </p:nvSpPr>
          <p:spPr>
            <a:xfrm>
              <a:off x="5000460" y="2632534"/>
              <a:ext cx="1871653" cy="11219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104;p15">
              <a:extLst>
                <a:ext uri="{FF2B5EF4-FFF2-40B4-BE49-F238E27FC236}">
                  <a16:creationId xmlns:a16="http://schemas.microsoft.com/office/drawing/2014/main" id="{F91626F9-C0CA-AF32-9ED4-9BE5A68FB316}"/>
                </a:ext>
              </a:extLst>
            </p:cNvPr>
            <p:cNvSpPr txBox="1"/>
            <p:nvPr/>
          </p:nvSpPr>
          <p:spPr>
            <a:xfrm>
              <a:off x="4880632" y="2630798"/>
              <a:ext cx="2147151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vm_area_struct</a:t>
              </a:r>
              <a:r>
                <a:rPr lang="en" sz="2000" dirty="0">
                  <a:solidFill>
                    <a:srgbClr val="000000"/>
                  </a:solidFill>
                </a:rPr>
                <a:t>: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vm_start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Vm_end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50F84-50C3-906C-DAEF-A8FA2C8C9F75}"/>
              </a:ext>
            </a:extLst>
          </p:cNvPr>
          <p:cNvSpPr/>
          <p:nvPr/>
        </p:nvSpPr>
        <p:spPr>
          <a:xfrm>
            <a:off x="5019145" y="4140892"/>
            <a:ext cx="1193487" cy="430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A23300EB-0841-B939-0160-4F2D4DA63258}"/>
              </a:ext>
            </a:extLst>
          </p:cNvPr>
          <p:cNvSpPr txBox="1"/>
          <p:nvPr/>
        </p:nvSpPr>
        <p:spPr>
          <a:xfrm>
            <a:off x="5339623" y="4098588"/>
            <a:ext cx="786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file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79" name="Google Shape;109;p15">
            <a:extLst>
              <a:ext uri="{FF2B5EF4-FFF2-40B4-BE49-F238E27FC236}">
                <a16:creationId xmlns:a16="http://schemas.microsoft.com/office/drawing/2014/main" id="{2C19F773-19BB-4D55-8D1B-983CC64C02B5}"/>
              </a:ext>
            </a:extLst>
          </p:cNvPr>
          <p:cNvSpPr/>
          <p:nvPr/>
        </p:nvSpPr>
        <p:spPr>
          <a:xfrm>
            <a:off x="4790829" y="4831665"/>
            <a:ext cx="740436" cy="459195"/>
          </a:xfrm>
          <a:prstGeom prst="cloud">
            <a:avLst/>
          </a:prstGeom>
          <a:solidFill>
            <a:srgbClr val="F679D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6FB538-F795-5D0C-52AB-00E5C2EE3A6C}"/>
              </a:ext>
            </a:extLst>
          </p:cNvPr>
          <p:cNvSpPr txBox="1"/>
          <p:nvPr/>
        </p:nvSpPr>
        <p:spPr>
          <a:xfrm>
            <a:off x="4961964" y="4787329"/>
            <a:ext cx="6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7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D6D5-30EA-954D-D8D9-9F04DD45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Google Shape;94;p15">
            <a:extLst>
              <a:ext uri="{FF2B5EF4-FFF2-40B4-BE49-F238E27FC236}">
                <a16:creationId xmlns:a16="http://schemas.microsoft.com/office/drawing/2014/main" id="{053EF4B1-E011-8E38-1D7A-9F768B644CF5}"/>
              </a:ext>
            </a:extLst>
          </p:cNvPr>
          <p:cNvCxnSpPr>
            <a:cxnSpLocks/>
          </p:cNvCxnSpPr>
          <p:nvPr/>
        </p:nvCxnSpPr>
        <p:spPr>
          <a:xfrm flipV="1">
            <a:off x="3412357" y="1914797"/>
            <a:ext cx="476289" cy="2025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97;p15">
            <a:extLst>
              <a:ext uri="{FF2B5EF4-FFF2-40B4-BE49-F238E27FC236}">
                <a16:creationId xmlns:a16="http://schemas.microsoft.com/office/drawing/2014/main" id="{79AE4754-DB8C-416F-7F39-FFDB3167A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73089" y="2206440"/>
            <a:ext cx="464205" cy="4279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99;p15">
            <a:extLst>
              <a:ext uri="{FF2B5EF4-FFF2-40B4-BE49-F238E27FC236}">
                <a16:creationId xmlns:a16="http://schemas.microsoft.com/office/drawing/2014/main" id="{6910DB9A-F0AD-8CDE-FA9F-36261BE3C3BC}"/>
              </a:ext>
            </a:extLst>
          </p:cNvPr>
          <p:cNvCxnSpPr>
            <a:cxnSpLocks/>
          </p:cNvCxnSpPr>
          <p:nvPr/>
        </p:nvCxnSpPr>
        <p:spPr>
          <a:xfrm rot="5400000">
            <a:off x="5502823" y="3901520"/>
            <a:ext cx="308700" cy="15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01;p15">
            <a:extLst>
              <a:ext uri="{FF2B5EF4-FFF2-40B4-BE49-F238E27FC236}">
                <a16:creationId xmlns:a16="http://schemas.microsoft.com/office/drawing/2014/main" id="{F2CF68CA-D889-2DF2-B3D2-64397C425A08}"/>
              </a:ext>
            </a:extLst>
          </p:cNvPr>
          <p:cNvCxnSpPr>
            <a:cxnSpLocks/>
          </p:cNvCxnSpPr>
          <p:nvPr/>
        </p:nvCxnSpPr>
        <p:spPr>
          <a:xfrm rot="5400000">
            <a:off x="5249816" y="4550447"/>
            <a:ext cx="304521" cy="2977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B7A10722-93BF-69C1-FF5B-3DF01BA94A92}"/>
              </a:ext>
            </a:extLst>
          </p:cNvPr>
          <p:cNvCxnSpPr/>
          <p:nvPr/>
        </p:nvCxnSpPr>
        <p:spPr>
          <a:xfrm rot="-5400000" flipH="1">
            <a:off x="2455907" y="24596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108;p15">
            <a:extLst>
              <a:ext uri="{FF2B5EF4-FFF2-40B4-BE49-F238E27FC236}">
                <a16:creationId xmlns:a16="http://schemas.microsoft.com/office/drawing/2014/main" id="{66E4227B-F8E1-11AF-0728-F69AD2F8E040}"/>
              </a:ext>
            </a:extLst>
          </p:cNvPr>
          <p:cNvCxnSpPr/>
          <p:nvPr/>
        </p:nvCxnSpPr>
        <p:spPr>
          <a:xfrm rot="-5400000" flipH="1">
            <a:off x="2944130" y="36151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09;p15">
            <a:extLst>
              <a:ext uri="{FF2B5EF4-FFF2-40B4-BE49-F238E27FC236}">
                <a16:creationId xmlns:a16="http://schemas.microsoft.com/office/drawing/2014/main" id="{4D0CC573-7FF1-D303-B075-41E19EABC359}"/>
              </a:ext>
            </a:extLst>
          </p:cNvPr>
          <p:cNvSpPr/>
          <p:nvPr/>
        </p:nvSpPr>
        <p:spPr>
          <a:xfrm>
            <a:off x="2938046" y="3964301"/>
            <a:ext cx="1417162" cy="73473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" name="Google Shape;110;p15">
            <a:extLst>
              <a:ext uri="{FF2B5EF4-FFF2-40B4-BE49-F238E27FC236}">
                <a16:creationId xmlns:a16="http://schemas.microsoft.com/office/drawing/2014/main" id="{B13F8D23-04FF-67FD-FAF2-8356DA80234E}"/>
              </a:ext>
            </a:extLst>
          </p:cNvPr>
          <p:cNvSpPr txBox="1"/>
          <p:nvPr/>
        </p:nvSpPr>
        <p:spPr>
          <a:xfrm>
            <a:off x="3022322" y="4033577"/>
            <a:ext cx="14171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 err="1">
                <a:solidFill>
                  <a:srgbClr val="000000"/>
                </a:solidFill>
              </a:rPr>
              <a:t>task_struct</a:t>
            </a:r>
            <a:endParaRPr sz="2000" dirty="0"/>
          </a:p>
        </p:txBody>
      </p:sp>
      <p:sp>
        <p:nvSpPr>
          <p:cNvPr id="25" name="Google Shape;111;p15">
            <a:extLst>
              <a:ext uri="{FF2B5EF4-FFF2-40B4-BE49-F238E27FC236}">
                <a16:creationId xmlns:a16="http://schemas.microsoft.com/office/drawing/2014/main" id="{20D4E08C-0A9B-E8D1-BF75-77146D8F7BB8}"/>
              </a:ext>
            </a:extLst>
          </p:cNvPr>
          <p:cNvSpPr txBox="1"/>
          <p:nvPr/>
        </p:nvSpPr>
        <p:spPr>
          <a:xfrm>
            <a:off x="407836" y="4596390"/>
            <a:ext cx="304032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/>
              <a:t>task_struct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int </a:t>
            </a:r>
            <a:r>
              <a:rPr lang="en" dirty="0" err="1"/>
              <a:t>pid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task_struct</a:t>
            </a:r>
            <a:r>
              <a:rPr lang="en" dirty="0"/>
              <a:t>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mm_struct</a:t>
            </a:r>
            <a:r>
              <a:rPr lang="en" dirty="0"/>
              <a:t>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};</a:t>
            </a:r>
            <a:endParaRPr dirty="0"/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53B535F4-F1EC-2C57-CB56-C39E29F1229B}"/>
              </a:ext>
            </a:extLst>
          </p:cNvPr>
          <p:cNvSpPr txBox="1"/>
          <p:nvPr/>
        </p:nvSpPr>
        <p:spPr>
          <a:xfrm>
            <a:off x="2753641" y="2412404"/>
            <a:ext cx="12358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Google Shape;113;p15">
            <a:extLst>
              <a:ext uri="{FF2B5EF4-FFF2-40B4-BE49-F238E27FC236}">
                <a16:creationId xmlns:a16="http://schemas.microsoft.com/office/drawing/2014/main" id="{36B7DB61-539F-C9D4-30AA-5FC19AA2BD95}"/>
              </a:ext>
            </a:extLst>
          </p:cNvPr>
          <p:cNvSpPr txBox="1"/>
          <p:nvPr/>
        </p:nvSpPr>
        <p:spPr>
          <a:xfrm>
            <a:off x="3211548" y="3547787"/>
            <a:ext cx="1197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114;p15">
            <a:extLst>
              <a:ext uri="{FF2B5EF4-FFF2-40B4-BE49-F238E27FC236}">
                <a16:creationId xmlns:a16="http://schemas.microsoft.com/office/drawing/2014/main" id="{50013D31-83AA-4E3B-2C4D-43E5E76792EB}"/>
              </a:ext>
            </a:extLst>
          </p:cNvPr>
          <p:cNvSpPr txBox="1"/>
          <p:nvPr/>
        </p:nvSpPr>
        <p:spPr>
          <a:xfrm>
            <a:off x="3392475" y="1548481"/>
            <a:ext cx="6630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endParaRPr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Google Shape;115;p15">
            <a:extLst>
              <a:ext uri="{FF2B5EF4-FFF2-40B4-BE49-F238E27FC236}">
                <a16:creationId xmlns:a16="http://schemas.microsoft.com/office/drawing/2014/main" id="{81A9BE28-14DD-5838-4D69-80F713730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84" y="5087151"/>
            <a:ext cx="882300" cy="940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6;p15">
            <a:extLst>
              <a:ext uri="{FF2B5EF4-FFF2-40B4-BE49-F238E27FC236}">
                <a16:creationId xmlns:a16="http://schemas.microsoft.com/office/drawing/2014/main" id="{DF3D27E8-F547-E8A6-16F5-DE1265E391CE}"/>
              </a:ext>
            </a:extLst>
          </p:cNvPr>
          <p:cNvSpPr/>
          <p:nvPr/>
        </p:nvSpPr>
        <p:spPr>
          <a:xfrm>
            <a:off x="6359434" y="4787837"/>
            <a:ext cx="2160338" cy="87795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7;p15">
            <a:extLst>
              <a:ext uri="{FF2B5EF4-FFF2-40B4-BE49-F238E27FC236}">
                <a16:creationId xmlns:a16="http://schemas.microsoft.com/office/drawing/2014/main" id="{C73E7C75-C221-EF11-1753-638846068493}"/>
              </a:ext>
            </a:extLst>
          </p:cNvPr>
          <p:cNvSpPr txBox="1"/>
          <p:nvPr/>
        </p:nvSpPr>
        <p:spPr>
          <a:xfrm>
            <a:off x="6448945" y="4865419"/>
            <a:ext cx="19813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Follow </a:t>
            </a:r>
            <a:r>
              <a:rPr lang="en" sz="1700" dirty="0" err="1"/>
              <a:t>nxt_task</a:t>
            </a:r>
            <a:r>
              <a:rPr lang="en" sz="1700" dirty="0"/>
              <a:t> and get me each PID!</a:t>
            </a:r>
            <a:endParaRPr sz="17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61806A7B-88CC-440C-7280-07D4B478FBC2}"/>
              </a:ext>
            </a:extLst>
          </p:cNvPr>
          <p:cNvSpPr txBox="1"/>
          <p:nvPr/>
        </p:nvSpPr>
        <p:spPr>
          <a:xfrm>
            <a:off x="296294" y="1707090"/>
            <a:ext cx="1282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init_task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0xffffabcd</a:t>
            </a:r>
            <a:endParaRPr sz="2000" b="1" dirty="0"/>
          </a:p>
        </p:txBody>
      </p:sp>
      <p:cxnSp>
        <p:nvCxnSpPr>
          <p:cNvPr id="33" name="Google Shape;122;p15">
            <a:extLst>
              <a:ext uri="{FF2B5EF4-FFF2-40B4-BE49-F238E27FC236}">
                <a16:creationId xmlns:a16="http://schemas.microsoft.com/office/drawing/2014/main" id="{49B378CD-807D-A682-5867-6A260505D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383" y="2636533"/>
            <a:ext cx="937200" cy="74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3;p15">
            <a:extLst>
              <a:ext uri="{FF2B5EF4-FFF2-40B4-BE49-F238E27FC236}">
                <a16:creationId xmlns:a16="http://schemas.microsoft.com/office/drawing/2014/main" id="{926478C8-8C4C-CA29-D298-843ADBD2FC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1270" y="3669395"/>
            <a:ext cx="652687" cy="27176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4;p15">
            <a:extLst>
              <a:ext uri="{FF2B5EF4-FFF2-40B4-BE49-F238E27FC236}">
                <a16:creationId xmlns:a16="http://schemas.microsoft.com/office/drawing/2014/main" id="{0B1D3196-55FA-EA79-A394-32F911CB4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6268" y="4037042"/>
            <a:ext cx="548800" cy="4231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122F7-9DD6-EA47-F1CD-A269731F9CAB}"/>
              </a:ext>
            </a:extLst>
          </p:cNvPr>
          <p:cNvSpPr txBox="1"/>
          <p:nvPr/>
        </p:nvSpPr>
        <p:spPr>
          <a:xfrm>
            <a:off x="2056768" y="6195053"/>
            <a:ext cx="91087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Memory introspection shares similar patterns with graph processing.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F3E04803-E928-DBEE-7472-BED97514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 DSL primitives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27A720-ECE6-5F10-7892-561325C8952C}"/>
              </a:ext>
            </a:extLst>
          </p:cNvPr>
          <p:cNvSpPr/>
          <p:nvPr/>
        </p:nvSpPr>
        <p:spPr>
          <a:xfrm>
            <a:off x="1488440" y="1715875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7D36D88-5994-49FE-156C-CEE94A850BAB}"/>
              </a:ext>
            </a:extLst>
          </p:cNvPr>
          <p:cNvSpPr txBox="1"/>
          <p:nvPr/>
        </p:nvSpPr>
        <p:spPr>
          <a:xfrm>
            <a:off x="1747794" y="1674661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task_struct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pid</a:t>
            </a:r>
            <a:r>
              <a:rPr lang="en" sz="2000" b="1" dirty="0"/>
              <a:t>: 0 </a:t>
            </a:r>
            <a:endParaRPr sz="2000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DA0E68-5DE2-C29A-8B0A-28C859AB14AB}"/>
              </a:ext>
            </a:extLst>
          </p:cNvPr>
          <p:cNvSpPr/>
          <p:nvPr/>
        </p:nvSpPr>
        <p:spPr>
          <a:xfrm>
            <a:off x="2056768" y="2875218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93;p15">
            <a:extLst>
              <a:ext uri="{FF2B5EF4-FFF2-40B4-BE49-F238E27FC236}">
                <a16:creationId xmlns:a16="http://schemas.microsoft.com/office/drawing/2014/main" id="{09D3E66F-084D-F916-6C7A-3DDCEFD13C70}"/>
              </a:ext>
            </a:extLst>
          </p:cNvPr>
          <p:cNvSpPr txBox="1"/>
          <p:nvPr/>
        </p:nvSpPr>
        <p:spPr>
          <a:xfrm>
            <a:off x="2316122" y="2834004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1</a:t>
            </a:r>
            <a:endParaRPr sz="2000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A79182F-9A13-A2C4-09D4-6A9894D0D767}"/>
              </a:ext>
            </a:extLst>
          </p:cNvPr>
          <p:cNvSpPr/>
          <p:nvPr/>
        </p:nvSpPr>
        <p:spPr>
          <a:xfrm>
            <a:off x="3908753" y="1695879"/>
            <a:ext cx="1373901" cy="4924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0445AECF-A86F-2BCD-5871-9B780A77B90C}"/>
              </a:ext>
            </a:extLst>
          </p:cNvPr>
          <p:cNvSpPr txBox="1"/>
          <p:nvPr/>
        </p:nvSpPr>
        <p:spPr>
          <a:xfrm>
            <a:off x="3945455" y="1700158"/>
            <a:ext cx="16493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000" dirty="0" err="1">
                <a:solidFill>
                  <a:srgbClr val="000000"/>
                </a:solidFill>
              </a:rPr>
              <a:t>mm_struct</a:t>
            </a:r>
            <a:endParaRPr sz="2000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E19074-4419-BE8D-84D1-D5E3886B8B93}"/>
              </a:ext>
            </a:extLst>
          </p:cNvPr>
          <p:cNvGrpSpPr/>
          <p:nvPr/>
        </p:nvGrpSpPr>
        <p:grpSpPr>
          <a:xfrm>
            <a:off x="4507848" y="2672258"/>
            <a:ext cx="2147151" cy="1123679"/>
            <a:chOff x="4880632" y="2630798"/>
            <a:chExt cx="2147151" cy="112367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E848434-CA98-79B9-C6C4-330BA4417C19}"/>
                </a:ext>
              </a:extLst>
            </p:cNvPr>
            <p:cNvSpPr/>
            <p:nvPr/>
          </p:nvSpPr>
          <p:spPr>
            <a:xfrm>
              <a:off x="5000460" y="2632534"/>
              <a:ext cx="1871653" cy="11219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104;p15">
              <a:extLst>
                <a:ext uri="{FF2B5EF4-FFF2-40B4-BE49-F238E27FC236}">
                  <a16:creationId xmlns:a16="http://schemas.microsoft.com/office/drawing/2014/main" id="{F91626F9-C0CA-AF32-9ED4-9BE5A68FB316}"/>
                </a:ext>
              </a:extLst>
            </p:cNvPr>
            <p:cNvSpPr txBox="1"/>
            <p:nvPr/>
          </p:nvSpPr>
          <p:spPr>
            <a:xfrm>
              <a:off x="4880632" y="2630798"/>
              <a:ext cx="2147151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vm_area_struct</a:t>
              </a:r>
              <a:r>
                <a:rPr lang="en" sz="2000" dirty="0">
                  <a:solidFill>
                    <a:srgbClr val="000000"/>
                  </a:solidFill>
                </a:rPr>
                <a:t>: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vm_start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Vm_end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50F84-50C3-906C-DAEF-A8FA2C8C9F75}"/>
              </a:ext>
            </a:extLst>
          </p:cNvPr>
          <p:cNvSpPr/>
          <p:nvPr/>
        </p:nvSpPr>
        <p:spPr>
          <a:xfrm>
            <a:off x="5019145" y="4140892"/>
            <a:ext cx="1193487" cy="430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A23300EB-0841-B939-0160-4F2D4DA63258}"/>
              </a:ext>
            </a:extLst>
          </p:cNvPr>
          <p:cNvSpPr txBox="1"/>
          <p:nvPr/>
        </p:nvSpPr>
        <p:spPr>
          <a:xfrm>
            <a:off x="5339623" y="4098588"/>
            <a:ext cx="786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file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79" name="Google Shape;109;p15">
            <a:extLst>
              <a:ext uri="{FF2B5EF4-FFF2-40B4-BE49-F238E27FC236}">
                <a16:creationId xmlns:a16="http://schemas.microsoft.com/office/drawing/2014/main" id="{2C19F773-19BB-4D55-8D1B-983CC64C02B5}"/>
              </a:ext>
            </a:extLst>
          </p:cNvPr>
          <p:cNvSpPr/>
          <p:nvPr/>
        </p:nvSpPr>
        <p:spPr>
          <a:xfrm>
            <a:off x="4790829" y="4831665"/>
            <a:ext cx="740436" cy="459195"/>
          </a:xfrm>
          <a:prstGeom prst="cloud">
            <a:avLst/>
          </a:prstGeom>
          <a:solidFill>
            <a:srgbClr val="F679D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6FB538-F795-5D0C-52AB-00E5C2EE3A6C}"/>
              </a:ext>
            </a:extLst>
          </p:cNvPr>
          <p:cNvSpPr txBox="1"/>
          <p:nvPr/>
        </p:nvSpPr>
        <p:spPr>
          <a:xfrm>
            <a:off x="4961964" y="4787329"/>
            <a:ext cx="6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84" name="Table 9">
            <a:extLst>
              <a:ext uri="{FF2B5EF4-FFF2-40B4-BE49-F238E27FC236}">
                <a16:creationId xmlns:a16="http://schemas.microsoft.com/office/drawing/2014/main" id="{D80B611D-E5BF-1D40-F4A8-BF2AA706F5C3}"/>
              </a:ext>
            </a:extLst>
          </p:cNvPr>
          <p:cNvGraphicFramePr>
            <a:graphicFrameLocks noGrp="1"/>
          </p:cNvGraphicFramePr>
          <p:nvPr/>
        </p:nvGraphicFramePr>
        <p:xfrm>
          <a:off x="7058536" y="1715875"/>
          <a:ext cx="4596152" cy="294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76">
                  <a:extLst>
                    <a:ext uri="{9D8B030D-6E8A-4147-A177-3AD203B41FA5}">
                      <a16:colId xmlns:a16="http://schemas.microsoft.com/office/drawing/2014/main" val="1304459494"/>
                    </a:ext>
                  </a:extLst>
                </a:gridCol>
                <a:gridCol w="2298076">
                  <a:extLst>
                    <a:ext uri="{9D8B030D-6E8A-4147-A177-3AD203B41FA5}">
                      <a16:colId xmlns:a16="http://schemas.microsoft.com/office/drawing/2014/main" val="2654217511"/>
                    </a:ext>
                  </a:extLst>
                </a:gridCol>
              </a:tblGrid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Operators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Descriptions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897579010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kgraph</a:t>
                      </a: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addr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Initialize traversal at </a:t>
                      </a:r>
                      <a:r>
                        <a:rPr lang="en-US" sz="1500" dirty="0" err="1"/>
                        <a:t>addr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684550633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 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 </a:t>
                      </a:r>
                      <a:endParaRPr lang="en-US" altLang="zh-CN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122970352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 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275611748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 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401497096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070660513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F24C86CA-B7D6-AFE7-9250-D55CCFE5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05" y="4715578"/>
            <a:ext cx="796200" cy="857446"/>
          </a:xfrm>
          <a:prstGeom prst="rect">
            <a:avLst/>
          </a:prstGeom>
        </p:spPr>
      </p:pic>
      <p:sp>
        <p:nvSpPr>
          <p:cNvPr id="86" name="Google Shape;90;p15">
            <a:extLst>
              <a:ext uri="{FF2B5EF4-FFF2-40B4-BE49-F238E27FC236}">
                <a16:creationId xmlns:a16="http://schemas.microsoft.com/office/drawing/2014/main" id="{78F93D80-45DA-3604-9253-BEFC115FB3C0}"/>
              </a:ext>
            </a:extLst>
          </p:cNvPr>
          <p:cNvSpPr txBox="1"/>
          <p:nvPr/>
        </p:nvSpPr>
        <p:spPr>
          <a:xfrm>
            <a:off x="10445200" y="4919468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Gremlin Lang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131949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D6D5-30EA-954D-D8D9-9F04DD45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19</a:t>
            </a:fld>
            <a:endParaRPr lang="en-US"/>
          </a:p>
        </p:txBody>
      </p:sp>
      <p:cxnSp>
        <p:nvCxnSpPr>
          <p:cNvPr id="8" name="Google Shape;94;p15">
            <a:extLst>
              <a:ext uri="{FF2B5EF4-FFF2-40B4-BE49-F238E27FC236}">
                <a16:creationId xmlns:a16="http://schemas.microsoft.com/office/drawing/2014/main" id="{053EF4B1-E011-8E38-1D7A-9F768B644CF5}"/>
              </a:ext>
            </a:extLst>
          </p:cNvPr>
          <p:cNvCxnSpPr>
            <a:cxnSpLocks/>
          </p:cNvCxnSpPr>
          <p:nvPr/>
        </p:nvCxnSpPr>
        <p:spPr>
          <a:xfrm flipV="1">
            <a:off x="3412357" y="1914797"/>
            <a:ext cx="476289" cy="202576"/>
          </a:xfrm>
          <a:prstGeom prst="curvedConnector3">
            <a:avLst>
              <a:gd name="adj1" fmla="val 50000"/>
            </a:avLst>
          </a:prstGeom>
          <a:noFill/>
          <a:ln w="3175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97;p15">
            <a:extLst>
              <a:ext uri="{FF2B5EF4-FFF2-40B4-BE49-F238E27FC236}">
                <a16:creationId xmlns:a16="http://schemas.microsoft.com/office/drawing/2014/main" id="{79AE4754-DB8C-416F-7F39-FFDB3167A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73089" y="2206440"/>
            <a:ext cx="464205" cy="4279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99;p15">
            <a:extLst>
              <a:ext uri="{FF2B5EF4-FFF2-40B4-BE49-F238E27FC236}">
                <a16:creationId xmlns:a16="http://schemas.microsoft.com/office/drawing/2014/main" id="{6910DB9A-F0AD-8CDE-FA9F-36261BE3C3BC}"/>
              </a:ext>
            </a:extLst>
          </p:cNvPr>
          <p:cNvCxnSpPr>
            <a:cxnSpLocks/>
          </p:cNvCxnSpPr>
          <p:nvPr/>
        </p:nvCxnSpPr>
        <p:spPr>
          <a:xfrm rot="5400000">
            <a:off x="5502823" y="3901520"/>
            <a:ext cx="308700" cy="15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01;p15">
            <a:extLst>
              <a:ext uri="{FF2B5EF4-FFF2-40B4-BE49-F238E27FC236}">
                <a16:creationId xmlns:a16="http://schemas.microsoft.com/office/drawing/2014/main" id="{F2CF68CA-D889-2DF2-B3D2-64397C425A08}"/>
              </a:ext>
            </a:extLst>
          </p:cNvPr>
          <p:cNvCxnSpPr>
            <a:cxnSpLocks/>
          </p:cNvCxnSpPr>
          <p:nvPr/>
        </p:nvCxnSpPr>
        <p:spPr>
          <a:xfrm rot="5400000">
            <a:off x="5249816" y="4550447"/>
            <a:ext cx="304521" cy="2977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B7A10722-93BF-69C1-FF5B-3DF01BA94A92}"/>
              </a:ext>
            </a:extLst>
          </p:cNvPr>
          <p:cNvCxnSpPr/>
          <p:nvPr/>
        </p:nvCxnSpPr>
        <p:spPr>
          <a:xfrm rot="-5400000" flipH="1">
            <a:off x="2455907" y="24596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108;p15">
            <a:extLst>
              <a:ext uri="{FF2B5EF4-FFF2-40B4-BE49-F238E27FC236}">
                <a16:creationId xmlns:a16="http://schemas.microsoft.com/office/drawing/2014/main" id="{66E4227B-F8E1-11AF-0728-F69AD2F8E040}"/>
              </a:ext>
            </a:extLst>
          </p:cNvPr>
          <p:cNvCxnSpPr/>
          <p:nvPr/>
        </p:nvCxnSpPr>
        <p:spPr>
          <a:xfrm rot="-5400000" flipH="1">
            <a:off x="2944130" y="36151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09;p15">
            <a:extLst>
              <a:ext uri="{FF2B5EF4-FFF2-40B4-BE49-F238E27FC236}">
                <a16:creationId xmlns:a16="http://schemas.microsoft.com/office/drawing/2014/main" id="{4D0CC573-7FF1-D303-B075-41E19EABC359}"/>
              </a:ext>
            </a:extLst>
          </p:cNvPr>
          <p:cNvSpPr/>
          <p:nvPr/>
        </p:nvSpPr>
        <p:spPr>
          <a:xfrm>
            <a:off x="2938046" y="3964301"/>
            <a:ext cx="1417162" cy="73473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" name="Google Shape;110;p15">
            <a:extLst>
              <a:ext uri="{FF2B5EF4-FFF2-40B4-BE49-F238E27FC236}">
                <a16:creationId xmlns:a16="http://schemas.microsoft.com/office/drawing/2014/main" id="{B13F8D23-04FF-67FD-FAF2-8356DA80234E}"/>
              </a:ext>
            </a:extLst>
          </p:cNvPr>
          <p:cNvSpPr txBox="1"/>
          <p:nvPr/>
        </p:nvSpPr>
        <p:spPr>
          <a:xfrm>
            <a:off x="3022322" y="4033577"/>
            <a:ext cx="14171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 err="1">
                <a:solidFill>
                  <a:srgbClr val="000000"/>
                </a:solidFill>
              </a:rPr>
              <a:t>task_struct</a:t>
            </a:r>
            <a:endParaRPr sz="2000" dirty="0"/>
          </a:p>
        </p:txBody>
      </p:sp>
      <p:sp>
        <p:nvSpPr>
          <p:cNvPr id="25" name="Google Shape;111;p15">
            <a:extLst>
              <a:ext uri="{FF2B5EF4-FFF2-40B4-BE49-F238E27FC236}">
                <a16:creationId xmlns:a16="http://schemas.microsoft.com/office/drawing/2014/main" id="{20D4E08C-0A9B-E8D1-BF75-77146D8F7BB8}"/>
              </a:ext>
            </a:extLst>
          </p:cNvPr>
          <p:cNvSpPr txBox="1"/>
          <p:nvPr/>
        </p:nvSpPr>
        <p:spPr>
          <a:xfrm>
            <a:off x="407836" y="4596390"/>
            <a:ext cx="304032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/>
              <a:t>task_struct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int </a:t>
            </a:r>
            <a:r>
              <a:rPr lang="en" dirty="0" err="1"/>
              <a:t>pid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task_struct</a:t>
            </a:r>
            <a:r>
              <a:rPr lang="en" dirty="0"/>
              <a:t>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mm_struct</a:t>
            </a:r>
            <a:r>
              <a:rPr lang="en" dirty="0"/>
              <a:t>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};</a:t>
            </a:r>
            <a:endParaRPr dirty="0"/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53B535F4-F1EC-2C57-CB56-C39E29F1229B}"/>
              </a:ext>
            </a:extLst>
          </p:cNvPr>
          <p:cNvSpPr txBox="1"/>
          <p:nvPr/>
        </p:nvSpPr>
        <p:spPr>
          <a:xfrm>
            <a:off x="2753641" y="2412404"/>
            <a:ext cx="12358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Google Shape;113;p15">
            <a:extLst>
              <a:ext uri="{FF2B5EF4-FFF2-40B4-BE49-F238E27FC236}">
                <a16:creationId xmlns:a16="http://schemas.microsoft.com/office/drawing/2014/main" id="{36B7DB61-539F-C9D4-30AA-5FC19AA2BD95}"/>
              </a:ext>
            </a:extLst>
          </p:cNvPr>
          <p:cNvSpPr txBox="1"/>
          <p:nvPr/>
        </p:nvSpPr>
        <p:spPr>
          <a:xfrm>
            <a:off x="3211548" y="3547787"/>
            <a:ext cx="1197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114;p15">
            <a:extLst>
              <a:ext uri="{FF2B5EF4-FFF2-40B4-BE49-F238E27FC236}">
                <a16:creationId xmlns:a16="http://schemas.microsoft.com/office/drawing/2014/main" id="{50013D31-83AA-4E3B-2C4D-43E5E76792EB}"/>
              </a:ext>
            </a:extLst>
          </p:cNvPr>
          <p:cNvSpPr txBox="1"/>
          <p:nvPr/>
        </p:nvSpPr>
        <p:spPr>
          <a:xfrm>
            <a:off x="3392475" y="1548481"/>
            <a:ext cx="6630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endParaRPr sz="15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Google Shape;115;p15">
            <a:extLst>
              <a:ext uri="{FF2B5EF4-FFF2-40B4-BE49-F238E27FC236}">
                <a16:creationId xmlns:a16="http://schemas.microsoft.com/office/drawing/2014/main" id="{81A9BE28-14DD-5838-4D69-80F713730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84" y="5087151"/>
            <a:ext cx="882300" cy="940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6;p15">
            <a:extLst>
              <a:ext uri="{FF2B5EF4-FFF2-40B4-BE49-F238E27FC236}">
                <a16:creationId xmlns:a16="http://schemas.microsoft.com/office/drawing/2014/main" id="{DF3D27E8-F547-E8A6-16F5-DE1265E391CE}"/>
              </a:ext>
            </a:extLst>
          </p:cNvPr>
          <p:cNvSpPr/>
          <p:nvPr/>
        </p:nvSpPr>
        <p:spPr>
          <a:xfrm>
            <a:off x="6359434" y="4787837"/>
            <a:ext cx="2160338" cy="87795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7;p15">
            <a:extLst>
              <a:ext uri="{FF2B5EF4-FFF2-40B4-BE49-F238E27FC236}">
                <a16:creationId xmlns:a16="http://schemas.microsoft.com/office/drawing/2014/main" id="{C73E7C75-C221-EF11-1753-638846068493}"/>
              </a:ext>
            </a:extLst>
          </p:cNvPr>
          <p:cNvSpPr txBox="1"/>
          <p:nvPr/>
        </p:nvSpPr>
        <p:spPr>
          <a:xfrm>
            <a:off x="6448945" y="4865419"/>
            <a:ext cx="19813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Follow </a:t>
            </a:r>
            <a:r>
              <a:rPr lang="en" sz="1700" dirty="0" err="1"/>
              <a:t>nxt_task</a:t>
            </a:r>
            <a:r>
              <a:rPr lang="en" sz="1700" dirty="0"/>
              <a:t> and get me each PID!</a:t>
            </a:r>
            <a:endParaRPr sz="17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61806A7B-88CC-440C-7280-07D4B478FBC2}"/>
              </a:ext>
            </a:extLst>
          </p:cNvPr>
          <p:cNvSpPr txBox="1"/>
          <p:nvPr/>
        </p:nvSpPr>
        <p:spPr>
          <a:xfrm>
            <a:off x="296294" y="1707090"/>
            <a:ext cx="1282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init_task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0xffffabcd</a:t>
            </a:r>
            <a:endParaRPr sz="2000" dirty="0"/>
          </a:p>
        </p:txBody>
      </p:sp>
      <p:cxnSp>
        <p:nvCxnSpPr>
          <p:cNvPr id="33" name="Google Shape;122;p15">
            <a:extLst>
              <a:ext uri="{FF2B5EF4-FFF2-40B4-BE49-F238E27FC236}">
                <a16:creationId xmlns:a16="http://schemas.microsoft.com/office/drawing/2014/main" id="{49B378CD-807D-A682-5867-6A260505D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383" y="2636533"/>
            <a:ext cx="937200" cy="74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3;p15">
            <a:extLst>
              <a:ext uri="{FF2B5EF4-FFF2-40B4-BE49-F238E27FC236}">
                <a16:creationId xmlns:a16="http://schemas.microsoft.com/office/drawing/2014/main" id="{926478C8-8C4C-CA29-D298-843ADBD2FC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1270" y="3669395"/>
            <a:ext cx="652687" cy="27176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4;p15">
            <a:extLst>
              <a:ext uri="{FF2B5EF4-FFF2-40B4-BE49-F238E27FC236}">
                <a16:creationId xmlns:a16="http://schemas.microsoft.com/office/drawing/2014/main" id="{0B1D3196-55FA-EA79-A394-32F911CB4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6268" y="4037042"/>
            <a:ext cx="548800" cy="4231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122F7-9DD6-EA47-F1CD-A269731F9CAB}"/>
              </a:ext>
            </a:extLst>
          </p:cNvPr>
          <p:cNvSpPr txBox="1"/>
          <p:nvPr/>
        </p:nvSpPr>
        <p:spPr>
          <a:xfrm>
            <a:off x="2056768" y="6195053"/>
            <a:ext cx="91087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Memory introspection share similar patterns with graph processing.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F3E04803-E928-DBEE-7472-BED97514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 DSL primitives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27A720-ECE6-5F10-7892-561325C8952C}"/>
              </a:ext>
            </a:extLst>
          </p:cNvPr>
          <p:cNvSpPr/>
          <p:nvPr/>
        </p:nvSpPr>
        <p:spPr>
          <a:xfrm>
            <a:off x="1488440" y="1715875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7D36D88-5994-49FE-156C-CEE94A850BAB}"/>
              </a:ext>
            </a:extLst>
          </p:cNvPr>
          <p:cNvSpPr txBox="1"/>
          <p:nvPr/>
        </p:nvSpPr>
        <p:spPr>
          <a:xfrm>
            <a:off x="1747794" y="1674661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0 </a:t>
            </a:r>
            <a:endParaRPr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DA0E68-5DE2-C29A-8B0A-28C859AB14AB}"/>
              </a:ext>
            </a:extLst>
          </p:cNvPr>
          <p:cNvSpPr/>
          <p:nvPr/>
        </p:nvSpPr>
        <p:spPr>
          <a:xfrm>
            <a:off x="2056768" y="2875218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93;p15">
            <a:extLst>
              <a:ext uri="{FF2B5EF4-FFF2-40B4-BE49-F238E27FC236}">
                <a16:creationId xmlns:a16="http://schemas.microsoft.com/office/drawing/2014/main" id="{09D3E66F-084D-F916-6C7A-3DDCEFD13C70}"/>
              </a:ext>
            </a:extLst>
          </p:cNvPr>
          <p:cNvSpPr txBox="1"/>
          <p:nvPr/>
        </p:nvSpPr>
        <p:spPr>
          <a:xfrm>
            <a:off x="2316122" y="2834004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1</a:t>
            </a:r>
            <a:endParaRPr sz="2000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A79182F-9A13-A2C4-09D4-6A9894D0D767}"/>
              </a:ext>
            </a:extLst>
          </p:cNvPr>
          <p:cNvSpPr/>
          <p:nvPr/>
        </p:nvSpPr>
        <p:spPr>
          <a:xfrm>
            <a:off x="3908753" y="1695879"/>
            <a:ext cx="1373901" cy="4924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0445AECF-A86F-2BCD-5871-9B780A77B90C}"/>
              </a:ext>
            </a:extLst>
          </p:cNvPr>
          <p:cNvSpPr txBox="1"/>
          <p:nvPr/>
        </p:nvSpPr>
        <p:spPr>
          <a:xfrm>
            <a:off x="3945455" y="1700158"/>
            <a:ext cx="16493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000" b="1" dirty="0" err="1">
                <a:solidFill>
                  <a:srgbClr val="000000"/>
                </a:solidFill>
              </a:rPr>
              <a:t>mm_struct</a:t>
            </a:r>
            <a:endParaRPr sz="2000" b="1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E19074-4419-BE8D-84D1-D5E3886B8B93}"/>
              </a:ext>
            </a:extLst>
          </p:cNvPr>
          <p:cNvGrpSpPr/>
          <p:nvPr/>
        </p:nvGrpSpPr>
        <p:grpSpPr>
          <a:xfrm>
            <a:off x="4507848" y="2672258"/>
            <a:ext cx="2147151" cy="1123679"/>
            <a:chOff x="4880632" y="2630798"/>
            <a:chExt cx="2147151" cy="112367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E848434-CA98-79B9-C6C4-330BA4417C19}"/>
                </a:ext>
              </a:extLst>
            </p:cNvPr>
            <p:cNvSpPr/>
            <p:nvPr/>
          </p:nvSpPr>
          <p:spPr>
            <a:xfrm>
              <a:off x="5000460" y="2632534"/>
              <a:ext cx="1871653" cy="11219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104;p15">
              <a:extLst>
                <a:ext uri="{FF2B5EF4-FFF2-40B4-BE49-F238E27FC236}">
                  <a16:creationId xmlns:a16="http://schemas.microsoft.com/office/drawing/2014/main" id="{F91626F9-C0CA-AF32-9ED4-9BE5A68FB316}"/>
                </a:ext>
              </a:extLst>
            </p:cNvPr>
            <p:cNvSpPr txBox="1"/>
            <p:nvPr/>
          </p:nvSpPr>
          <p:spPr>
            <a:xfrm>
              <a:off x="4880632" y="2630798"/>
              <a:ext cx="2147151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vm_area_struct</a:t>
              </a:r>
              <a:r>
                <a:rPr lang="en" sz="2000" dirty="0">
                  <a:solidFill>
                    <a:srgbClr val="000000"/>
                  </a:solidFill>
                </a:rPr>
                <a:t>: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vm_start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Vm_end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50F84-50C3-906C-DAEF-A8FA2C8C9F75}"/>
              </a:ext>
            </a:extLst>
          </p:cNvPr>
          <p:cNvSpPr/>
          <p:nvPr/>
        </p:nvSpPr>
        <p:spPr>
          <a:xfrm>
            <a:off x="5019145" y="4140892"/>
            <a:ext cx="1193487" cy="430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A23300EB-0841-B939-0160-4F2D4DA63258}"/>
              </a:ext>
            </a:extLst>
          </p:cNvPr>
          <p:cNvSpPr txBox="1"/>
          <p:nvPr/>
        </p:nvSpPr>
        <p:spPr>
          <a:xfrm>
            <a:off x="5339623" y="4098588"/>
            <a:ext cx="786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file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79" name="Google Shape;109;p15">
            <a:extLst>
              <a:ext uri="{FF2B5EF4-FFF2-40B4-BE49-F238E27FC236}">
                <a16:creationId xmlns:a16="http://schemas.microsoft.com/office/drawing/2014/main" id="{2C19F773-19BB-4D55-8D1B-983CC64C02B5}"/>
              </a:ext>
            </a:extLst>
          </p:cNvPr>
          <p:cNvSpPr/>
          <p:nvPr/>
        </p:nvSpPr>
        <p:spPr>
          <a:xfrm>
            <a:off x="4790829" y="4831665"/>
            <a:ext cx="740436" cy="459195"/>
          </a:xfrm>
          <a:prstGeom prst="cloud">
            <a:avLst/>
          </a:prstGeom>
          <a:solidFill>
            <a:srgbClr val="F679D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6FB538-F795-5D0C-52AB-00E5C2EE3A6C}"/>
              </a:ext>
            </a:extLst>
          </p:cNvPr>
          <p:cNvSpPr txBox="1"/>
          <p:nvPr/>
        </p:nvSpPr>
        <p:spPr>
          <a:xfrm>
            <a:off x="4961964" y="4787329"/>
            <a:ext cx="6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84" name="Table 9">
            <a:extLst>
              <a:ext uri="{FF2B5EF4-FFF2-40B4-BE49-F238E27FC236}">
                <a16:creationId xmlns:a16="http://schemas.microsoft.com/office/drawing/2014/main" id="{D80B611D-E5BF-1D40-F4A8-BF2AA706F5C3}"/>
              </a:ext>
            </a:extLst>
          </p:cNvPr>
          <p:cNvGraphicFramePr>
            <a:graphicFrameLocks noGrp="1"/>
          </p:cNvGraphicFramePr>
          <p:nvPr/>
        </p:nvGraphicFramePr>
        <p:xfrm>
          <a:off x="7058536" y="1715875"/>
          <a:ext cx="4596152" cy="294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76">
                  <a:extLst>
                    <a:ext uri="{9D8B030D-6E8A-4147-A177-3AD203B41FA5}">
                      <a16:colId xmlns:a16="http://schemas.microsoft.com/office/drawing/2014/main" val="1304459494"/>
                    </a:ext>
                  </a:extLst>
                </a:gridCol>
                <a:gridCol w="2298076">
                  <a:extLst>
                    <a:ext uri="{9D8B030D-6E8A-4147-A177-3AD203B41FA5}">
                      <a16:colId xmlns:a16="http://schemas.microsoft.com/office/drawing/2014/main" val="2654217511"/>
                    </a:ext>
                  </a:extLst>
                </a:gridCol>
              </a:tblGrid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Operators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Descriptions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897579010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kgraph</a:t>
                      </a: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addr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Initialize traversal at </a:t>
                      </a:r>
                      <a:r>
                        <a:rPr lang="en-US" sz="1500" dirty="0" err="1"/>
                        <a:t>addr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684550633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in(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Dereference 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 into another object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122970352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275611748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401497096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070660513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F24C86CA-B7D6-AFE7-9250-D55CCFE5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05" y="4715578"/>
            <a:ext cx="796200" cy="857446"/>
          </a:xfrm>
          <a:prstGeom prst="rect">
            <a:avLst/>
          </a:prstGeom>
        </p:spPr>
      </p:pic>
      <p:sp>
        <p:nvSpPr>
          <p:cNvPr id="86" name="Google Shape;90;p15">
            <a:extLst>
              <a:ext uri="{FF2B5EF4-FFF2-40B4-BE49-F238E27FC236}">
                <a16:creationId xmlns:a16="http://schemas.microsoft.com/office/drawing/2014/main" id="{78F93D80-45DA-3604-9253-BEFC115FB3C0}"/>
              </a:ext>
            </a:extLst>
          </p:cNvPr>
          <p:cNvSpPr txBox="1"/>
          <p:nvPr/>
        </p:nvSpPr>
        <p:spPr>
          <a:xfrm>
            <a:off x="10445200" y="4919468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Gremlin Lang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200780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460" y="124144"/>
            <a:ext cx="5909310" cy="1139825"/>
          </a:xfrm>
        </p:spPr>
        <p:txBody>
          <a:bodyPr/>
          <a:lstStyle/>
          <a:p>
            <a:r>
              <a:rPr lang="en-US" sz="4000" dirty="0"/>
              <a:t>Datacenter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346" y="1830282"/>
            <a:ext cx="9917853" cy="4302125"/>
          </a:xfrm>
        </p:spPr>
        <p:txBody>
          <a:bodyPr/>
          <a:lstStyle/>
          <a:p>
            <a:r>
              <a:rPr lang="en-US" dirty="0"/>
              <a:t>Nodes: Commodity servers and switches, organized in racks</a:t>
            </a:r>
          </a:p>
          <a:p>
            <a:r>
              <a:rPr lang="en-US" dirty="0"/>
              <a:t>Performance bottleneck: The network</a:t>
            </a:r>
          </a:p>
          <a:p>
            <a:pPr lvl="1"/>
            <a:r>
              <a:rPr lang="en-US" dirty="0"/>
              <a:t>Search infrastructures – interactive search queries</a:t>
            </a:r>
          </a:p>
          <a:p>
            <a:pPr lvl="1"/>
            <a:r>
              <a:rPr lang="en-US" dirty="0"/>
              <a:t>Big data. </a:t>
            </a:r>
            <a:r>
              <a:rPr lang="en-US" dirty="0" err="1"/>
              <a:t>MapReduce</a:t>
            </a:r>
            <a:r>
              <a:rPr lang="en-US" dirty="0"/>
              <a:t> shuffling (“East-West” traffic)</a:t>
            </a:r>
          </a:p>
          <a:p>
            <a:pPr lvl="1"/>
            <a:r>
              <a:rPr lang="en-US" dirty="0"/>
              <a:t>Service oriented architectures in web services (“North-South” traffic)</a:t>
            </a:r>
          </a:p>
          <a:p>
            <a:r>
              <a:rPr lang="en-US" dirty="0"/>
              <a:t>Today, network is an even bigger bottleneck:</a:t>
            </a:r>
          </a:p>
          <a:p>
            <a:pPr lvl="1"/>
            <a:r>
              <a:rPr lang="en-US" dirty="0"/>
              <a:t>MapReduce and Spark (distributed data processing), AI training</a:t>
            </a:r>
          </a:p>
        </p:txBody>
      </p:sp>
    </p:spTree>
    <p:extLst>
      <p:ext uri="{BB962C8B-B14F-4D97-AF65-F5344CB8AC3E}">
        <p14:creationId xmlns:p14="http://schemas.microsoft.com/office/powerpoint/2010/main" val="206455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D6D5-30EA-954D-D8D9-9F04DD45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20</a:t>
            </a:fld>
            <a:endParaRPr lang="en-US"/>
          </a:p>
        </p:txBody>
      </p:sp>
      <p:cxnSp>
        <p:nvCxnSpPr>
          <p:cNvPr id="8" name="Google Shape;94;p15">
            <a:extLst>
              <a:ext uri="{FF2B5EF4-FFF2-40B4-BE49-F238E27FC236}">
                <a16:creationId xmlns:a16="http://schemas.microsoft.com/office/drawing/2014/main" id="{053EF4B1-E011-8E38-1D7A-9F768B644CF5}"/>
              </a:ext>
            </a:extLst>
          </p:cNvPr>
          <p:cNvCxnSpPr>
            <a:cxnSpLocks/>
          </p:cNvCxnSpPr>
          <p:nvPr/>
        </p:nvCxnSpPr>
        <p:spPr>
          <a:xfrm flipV="1">
            <a:off x="3412357" y="1914797"/>
            <a:ext cx="476289" cy="2025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97;p15">
            <a:extLst>
              <a:ext uri="{FF2B5EF4-FFF2-40B4-BE49-F238E27FC236}">
                <a16:creationId xmlns:a16="http://schemas.microsoft.com/office/drawing/2014/main" id="{79AE4754-DB8C-416F-7F39-FFDB3167A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73089" y="2206440"/>
            <a:ext cx="464205" cy="4279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99;p15">
            <a:extLst>
              <a:ext uri="{FF2B5EF4-FFF2-40B4-BE49-F238E27FC236}">
                <a16:creationId xmlns:a16="http://schemas.microsoft.com/office/drawing/2014/main" id="{6910DB9A-F0AD-8CDE-FA9F-36261BE3C3BC}"/>
              </a:ext>
            </a:extLst>
          </p:cNvPr>
          <p:cNvCxnSpPr>
            <a:cxnSpLocks/>
          </p:cNvCxnSpPr>
          <p:nvPr/>
        </p:nvCxnSpPr>
        <p:spPr>
          <a:xfrm rot="5400000">
            <a:off x="5502823" y="3901520"/>
            <a:ext cx="308700" cy="15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01;p15">
            <a:extLst>
              <a:ext uri="{FF2B5EF4-FFF2-40B4-BE49-F238E27FC236}">
                <a16:creationId xmlns:a16="http://schemas.microsoft.com/office/drawing/2014/main" id="{F2CF68CA-D889-2DF2-B3D2-64397C425A08}"/>
              </a:ext>
            </a:extLst>
          </p:cNvPr>
          <p:cNvCxnSpPr>
            <a:cxnSpLocks/>
          </p:cNvCxnSpPr>
          <p:nvPr/>
        </p:nvCxnSpPr>
        <p:spPr>
          <a:xfrm rot="5400000">
            <a:off x="5249816" y="4550447"/>
            <a:ext cx="304521" cy="2977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B7A10722-93BF-69C1-FF5B-3DF01BA94A92}"/>
              </a:ext>
            </a:extLst>
          </p:cNvPr>
          <p:cNvCxnSpPr/>
          <p:nvPr/>
        </p:nvCxnSpPr>
        <p:spPr>
          <a:xfrm rot="-5400000" flipH="1">
            <a:off x="2455907" y="2459662"/>
            <a:ext cx="400500" cy="363900"/>
          </a:xfrm>
          <a:prstGeom prst="curvedConnector3">
            <a:avLst>
              <a:gd name="adj1" fmla="val 17946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108;p15">
            <a:extLst>
              <a:ext uri="{FF2B5EF4-FFF2-40B4-BE49-F238E27FC236}">
                <a16:creationId xmlns:a16="http://schemas.microsoft.com/office/drawing/2014/main" id="{66E4227B-F8E1-11AF-0728-F69AD2F8E040}"/>
              </a:ext>
            </a:extLst>
          </p:cNvPr>
          <p:cNvCxnSpPr/>
          <p:nvPr/>
        </p:nvCxnSpPr>
        <p:spPr>
          <a:xfrm rot="-5400000" flipH="1">
            <a:off x="2944130" y="3615162"/>
            <a:ext cx="400500" cy="363900"/>
          </a:xfrm>
          <a:prstGeom prst="curvedConnector3">
            <a:avLst>
              <a:gd name="adj1" fmla="val 17946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09;p15">
            <a:extLst>
              <a:ext uri="{FF2B5EF4-FFF2-40B4-BE49-F238E27FC236}">
                <a16:creationId xmlns:a16="http://schemas.microsoft.com/office/drawing/2014/main" id="{4D0CC573-7FF1-D303-B075-41E19EABC359}"/>
              </a:ext>
            </a:extLst>
          </p:cNvPr>
          <p:cNvSpPr/>
          <p:nvPr/>
        </p:nvSpPr>
        <p:spPr>
          <a:xfrm>
            <a:off x="2938046" y="3964301"/>
            <a:ext cx="1417162" cy="73473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" name="Google Shape;110;p15">
            <a:extLst>
              <a:ext uri="{FF2B5EF4-FFF2-40B4-BE49-F238E27FC236}">
                <a16:creationId xmlns:a16="http://schemas.microsoft.com/office/drawing/2014/main" id="{B13F8D23-04FF-67FD-FAF2-8356DA80234E}"/>
              </a:ext>
            </a:extLst>
          </p:cNvPr>
          <p:cNvSpPr txBox="1"/>
          <p:nvPr/>
        </p:nvSpPr>
        <p:spPr>
          <a:xfrm>
            <a:off x="3022322" y="4033577"/>
            <a:ext cx="14171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 err="1">
                <a:solidFill>
                  <a:srgbClr val="000000"/>
                </a:solidFill>
              </a:rPr>
              <a:t>task_struct</a:t>
            </a:r>
            <a:endParaRPr sz="2000" b="1" dirty="0"/>
          </a:p>
        </p:txBody>
      </p:sp>
      <p:sp>
        <p:nvSpPr>
          <p:cNvPr id="25" name="Google Shape;111;p15">
            <a:extLst>
              <a:ext uri="{FF2B5EF4-FFF2-40B4-BE49-F238E27FC236}">
                <a16:creationId xmlns:a16="http://schemas.microsoft.com/office/drawing/2014/main" id="{20D4E08C-0A9B-E8D1-BF75-77146D8F7BB8}"/>
              </a:ext>
            </a:extLst>
          </p:cNvPr>
          <p:cNvSpPr txBox="1"/>
          <p:nvPr/>
        </p:nvSpPr>
        <p:spPr>
          <a:xfrm>
            <a:off x="407836" y="4596390"/>
            <a:ext cx="304032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/>
              <a:t>task_struct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int </a:t>
            </a:r>
            <a:r>
              <a:rPr lang="en" dirty="0" err="1"/>
              <a:t>pid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task_struct</a:t>
            </a:r>
            <a:r>
              <a:rPr lang="en" dirty="0"/>
              <a:t>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mm_struct</a:t>
            </a:r>
            <a:r>
              <a:rPr lang="en" dirty="0"/>
              <a:t>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};</a:t>
            </a:r>
            <a:endParaRPr dirty="0"/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53B535F4-F1EC-2C57-CB56-C39E29F1229B}"/>
              </a:ext>
            </a:extLst>
          </p:cNvPr>
          <p:cNvSpPr txBox="1"/>
          <p:nvPr/>
        </p:nvSpPr>
        <p:spPr>
          <a:xfrm>
            <a:off x="2794446" y="2412404"/>
            <a:ext cx="12358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Google Shape;113;p15">
            <a:extLst>
              <a:ext uri="{FF2B5EF4-FFF2-40B4-BE49-F238E27FC236}">
                <a16:creationId xmlns:a16="http://schemas.microsoft.com/office/drawing/2014/main" id="{36B7DB61-539F-C9D4-30AA-5FC19AA2BD95}"/>
              </a:ext>
            </a:extLst>
          </p:cNvPr>
          <p:cNvSpPr txBox="1"/>
          <p:nvPr/>
        </p:nvSpPr>
        <p:spPr>
          <a:xfrm>
            <a:off x="3250987" y="3547787"/>
            <a:ext cx="1197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114;p15">
            <a:extLst>
              <a:ext uri="{FF2B5EF4-FFF2-40B4-BE49-F238E27FC236}">
                <a16:creationId xmlns:a16="http://schemas.microsoft.com/office/drawing/2014/main" id="{50013D31-83AA-4E3B-2C4D-43E5E76792EB}"/>
              </a:ext>
            </a:extLst>
          </p:cNvPr>
          <p:cNvSpPr txBox="1"/>
          <p:nvPr/>
        </p:nvSpPr>
        <p:spPr>
          <a:xfrm>
            <a:off x="3392475" y="1548481"/>
            <a:ext cx="6630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endParaRPr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Google Shape;115;p15">
            <a:extLst>
              <a:ext uri="{FF2B5EF4-FFF2-40B4-BE49-F238E27FC236}">
                <a16:creationId xmlns:a16="http://schemas.microsoft.com/office/drawing/2014/main" id="{81A9BE28-14DD-5838-4D69-80F713730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84" y="5087151"/>
            <a:ext cx="882300" cy="940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6;p15">
            <a:extLst>
              <a:ext uri="{FF2B5EF4-FFF2-40B4-BE49-F238E27FC236}">
                <a16:creationId xmlns:a16="http://schemas.microsoft.com/office/drawing/2014/main" id="{DF3D27E8-F547-E8A6-16F5-DE1265E391CE}"/>
              </a:ext>
            </a:extLst>
          </p:cNvPr>
          <p:cNvSpPr/>
          <p:nvPr/>
        </p:nvSpPr>
        <p:spPr>
          <a:xfrm>
            <a:off x="6359434" y="4787837"/>
            <a:ext cx="2160338" cy="87795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7;p15">
            <a:extLst>
              <a:ext uri="{FF2B5EF4-FFF2-40B4-BE49-F238E27FC236}">
                <a16:creationId xmlns:a16="http://schemas.microsoft.com/office/drawing/2014/main" id="{C73E7C75-C221-EF11-1753-638846068493}"/>
              </a:ext>
            </a:extLst>
          </p:cNvPr>
          <p:cNvSpPr txBox="1"/>
          <p:nvPr/>
        </p:nvSpPr>
        <p:spPr>
          <a:xfrm>
            <a:off x="6448945" y="4865419"/>
            <a:ext cx="19813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Follow </a:t>
            </a:r>
            <a:r>
              <a:rPr lang="en" sz="1700" dirty="0" err="1"/>
              <a:t>nxt_task</a:t>
            </a:r>
            <a:r>
              <a:rPr lang="en" sz="1700" dirty="0"/>
              <a:t> and get me each PID!</a:t>
            </a:r>
            <a:endParaRPr sz="17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61806A7B-88CC-440C-7280-07D4B478FBC2}"/>
              </a:ext>
            </a:extLst>
          </p:cNvPr>
          <p:cNvSpPr txBox="1"/>
          <p:nvPr/>
        </p:nvSpPr>
        <p:spPr>
          <a:xfrm>
            <a:off x="296294" y="1707090"/>
            <a:ext cx="1282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init_task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0xffffabcd</a:t>
            </a:r>
            <a:endParaRPr sz="2000" dirty="0"/>
          </a:p>
        </p:txBody>
      </p:sp>
      <p:cxnSp>
        <p:nvCxnSpPr>
          <p:cNvPr id="33" name="Google Shape;122;p15">
            <a:extLst>
              <a:ext uri="{FF2B5EF4-FFF2-40B4-BE49-F238E27FC236}">
                <a16:creationId xmlns:a16="http://schemas.microsoft.com/office/drawing/2014/main" id="{49B378CD-807D-A682-5867-6A260505D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383" y="2636533"/>
            <a:ext cx="937200" cy="747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3;p15">
            <a:extLst>
              <a:ext uri="{FF2B5EF4-FFF2-40B4-BE49-F238E27FC236}">
                <a16:creationId xmlns:a16="http://schemas.microsoft.com/office/drawing/2014/main" id="{926478C8-8C4C-CA29-D298-843ADBD2FC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1270" y="3669395"/>
            <a:ext cx="652687" cy="271761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4;p15">
            <a:extLst>
              <a:ext uri="{FF2B5EF4-FFF2-40B4-BE49-F238E27FC236}">
                <a16:creationId xmlns:a16="http://schemas.microsoft.com/office/drawing/2014/main" id="{0B1D3196-55FA-EA79-A394-32F911CB4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6268" y="4037042"/>
            <a:ext cx="548800" cy="423115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122F7-9DD6-EA47-F1CD-A269731F9CAB}"/>
              </a:ext>
            </a:extLst>
          </p:cNvPr>
          <p:cNvSpPr txBox="1"/>
          <p:nvPr/>
        </p:nvSpPr>
        <p:spPr>
          <a:xfrm>
            <a:off x="2056768" y="6195053"/>
            <a:ext cx="91087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Memory introspection share similar patterns with graph processing.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F3E04803-E928-DBEE-7472-BED97514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 DSL primitives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27A720-ECE6-5F10-7892-561325C8952C}"/>
              </a:ext>
            </a:extLst>
          </p:cNvPr>
          <p:cNvSpPr/>
          <p:nvPr/>
        </p:nvSpPr>
        <p:spPr>
          <a:xfrm>
            <a:off x="1488440" y="1715875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7D36D88-5994-49FE-156C-CEE94A850BAB}"/>
              </a:ext>
            </a:extLst>
          </p:cNvPr>
          <p:cNvSpPr txBox="1"/>
          <p:nvPr/>
        </p:nvSpPr>
        <p:spPr>
          <a:xfrm>
            <a:off x="1747794" y="1674661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task_struct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0 </a:t>
            </a:r>
            <a:endParaRPr sz="2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DA0E68-5DE2-C29A-8B0A-28C859AB14AB}"/>
              </a:ext>
            </a:extLst>
          </p:cNvPr>
          <p:cNvSpPr/>
          <p:nvPr/>
        </p:nvSpPr>
        <p:spPr>
          <a:xfrm>
            <a:off x="2056768" y="2875218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93;p15">
            <a:extLst>
              <a:ext uri="{FF2B5EF4-FFF2-40B4-BE49-F238E27FC236}">
                <a16:creationId xmlns:a16="http://schemas.microsoft.com/office/drawing/2014/main" id="{09D3E66F-084D-F916-6C7A-3DDCEFD13C70}"/>
              </a:ext>
            </a:extLst>
          </p:cNvPr>
          <p:cNvSpPr txBox="1"/>
          <p:nvPr/>
        </p:nvSpPr>
        <p:spPr>
          <a:xfrm>
            <a:off x="2316122" y="2834004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task_struct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pid</a:t>
            </a:r>
            <a:r>
              <a:rPr lang="en" sz="2000" dirty="0"/>
              <a:t>: 1</a:t>
            </a:r>
            <a:endParaRPr sz="2000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A79182F-9A13-A2C4-09D4-6A9894D0D767}"/>
              </a:ext>
            </a:extLst>
          </p:cNvPr>
          <p:cNvSpPr/>
          <p:nvPr/>
        </p:nvSpPr>
        <p:spPr>
          <a:xfrm>
            <a:off x="3908753" y="1695879"/>
            <a:ext cx="1373901" cy="4924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0445AECF-A86F-2BCD-5871-9B780A77B90C}"/>
              </a:ext>
            </a:extLst>
          </p:cNvPr>
          <p:cNvSpPr txBox="1"/>
          <p:nvPr/>
        </p:nvSpPr>
        <p:spPr>
          <a:xfrm>
            <a:off x="3945455" y="1700158"/>
            <a:ext cx="16493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000" dirty="0" err="1">
                <a:solidFill>
                  <a:srgbClr val="000000"/>
                </a:solidFill>
              </a:rPr>
              <a:t>mm_struct</a:t>
            </a:r>
            <a:endParaRPr sz="2000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E19074-4419-BE8D-84D1-D5E3886B8B93}"/>
              </a:ext>
            </a:extLst>
          </p:cNvPr>
          <p:cNvGrpSpPr/>
          <p:nvPr/>
        </p:nvGrpSpPr>
        <p:grpSpPr>
          <a:xfrm>
            <a:off x="4507848" y="2672258"/>
            <a:ext cx="2147151" cy="1123679"/>
            <a:chOff x="4880632" y="2630798"/>
            <a:chExt cx="2147151" cy="112367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E848434-CA98-79B9-C6C4-330BA4417C19}"/>
                </a:ext>
              </a:extLst>
            </p:cNvPr>
            <p:cNvSpPr/>
            <p:nvPr/>
          </p:nvSpPr>
          <p:spPr>
            <a:xfrm>
              <a:off x="5000460" y="2632534"/>
              <a:ext cx="1871653" cy="11219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104;p15">
              <a:extLst>
                <a:ext uri="{FF2B5EF4-FFF2-40B4-BE49-F238E27FC236}">
                  <a16:creationId xmlns:a16="http://schemas.microsoft.com/office/drawing/2014/main" id="{F91626F9-C0CA-AF32-9ED4-9BE5A68FB316}"/>
                </a:ext>
              </a:extLst>
            </p:cNvPr>
            <p:cNvSpPr txBox="1"/>
            <p:nvPr/>
          </p:nvSpPr>
          <p:spPr>
            <a:xfrm>
              <a:off x="4880632" y="2630798"/>
              <a:ext cx="2147151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vm_area_struct</a:t>
              </a:r>
              <a:r>
                <a:rPr lang="en" sz="2000" dirty="0">
                  <a:solidFill>
                    <a:srgbClr val="000000"/>
                  </a:solidFill>
                </a:rPr>
                <a:t>: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vm_start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Vm_end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50F84-50C3-906C-DAEF-A8FA2C8C9F75}"/>
              </a:ext>
            </a:extLst>
          </p:cNvPr>
          <p:cNvSpPr/>
          <p:nvPr/>
        </p:nvSpPr>
        <p:spPr>
          <a:xfrm>
            <a:off x="5019145" y="4140892"/>
            <a:ext cx="1193487" cy="430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A23300EB-0841-B939-0160-4F2D4DA63258}"/>
              </a:ext>
            </a:extLst>
          </p:cNvPr>
          <p:cNvSpPr txBox="1"/>
          <p:nvPr/>
        </p:nvSpPr>
        <p:spPr>
          <a:xfrm>
            <a:off x="5339623" y="4098588"/>
            <a:ext cx="786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file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79" name="Google Shape;109;p15">
            <a:extLst>
              <a:ext uri="{FF2B5EF4-FFF2-40B4-BE49-F238E27FC236}">
                <a16:creationId xmlns:a16="http://schemas.microsoft.com/office/drawing/2014/main" id="{2C19F773-19BB-4D55-8D1B-983CC64C02B5}"/>
              </a:ext>
            </a:extLst>
          </p:cNvPr>
          <p:cNvSpPr/>
          <p:nvPr/>
        </p:nvSpPr>
        <p:spPr>
          <a:xfrm>
            <a:off x="4790829" y="4831665"/>
            <a:ext cx="740436" cy="459195"/>
          </a:xfrm>
          <a:prstGeom prst="cloud">
            <a:avLst/>
          </a:prstGeom>
          <a:solidFill>
            <a:srgbClr val="F679D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6FB538-F795-5D0C-52AB-00E5C2EE3A6C}"/>
              </a:ext>
            </a:extLst>
          </p:cNvPr>
          <p:cNvSpPr txBox="1"/>
          <p:nvPr/>
        </p:nvSpPr>
        <p:spPr>
          <a:xfrm>
            <a:off x="4961964" y="4787329"/>
            <a:ext cx="6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84" name="Table 9">
            <a:extLst>
              <a:ext uri="{FF2B5EF4-FFF2-40B4-BE49-F238E27FC236}">
                <a16:creationId xmlns:a16="http://schemas.microsoft.com/office/drawing/2014/main" id="{D80B611D-E5BF-1D40-F4A8-BF2AA706F5C3}"/>
              </a:ext>
            </a:extLst>
          </p:cNvPr>
          <p:cNvGraphicFramePr>
            <a:graphicFrameLocks noGrp="1"/>
          </p:cNvGraphicFramePr>
          <p:nvPr/>
        </p:nvGraphicFramePr>
        <p:xfrm>
          <a:off x="7058536" y="1715875"/>
          <a:ext cx="4596152" cy="294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76">
                  <a:extLst>
                    <a:ext uri="{9D8B030D-6E8A-4147-A177-3AD203B41FA5}">
                      <a16:colId xmlns:a16="http://schemas.microsoft.com/office/drawing/2014/main" val="1304459494"/>
                    </a:ext>
                  </a:extLst>
                </a:gridCol>
                <a:gridCol w="2298076">
                  <a:extLst>
                    <a:ext uri="{9D8B030D-6E8A-4147-A177-3AD203B41FA5}">
                      <a16:colId xmlns:a16="http://schemas.microsoft.com/office/drawing/2014/main" val="2654217511"/>
                    </a:ext>
                  </a:extLst>
                </a:gridCol>
              </a:tblGrid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Operators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Descriptions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897579010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kgraph</a:t>
                      </a: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addr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Initialize traversal at </a:t>
                      </a:r>
                      <a:r>
                        <a:rPr lang="en-US" sz="1500" dirty="0" err="1"/>
                        <a:t>addr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684550633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in(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Dereference 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 into another DS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122970352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traverse(</a:t>
                      </a:r>
                      <a:r>
                        <a:rPr lang="en-US" sz="1500" dirty="0" err="1"/>
                        <a:t>ptr_nxt</a:t>
                      </a:r>
                      <a:r>
                        <a:rPr lang="en-US" sz="1500" dirty="0"/>
                        <a:t>, </a:t>
                      </a:r>
                    </a:p>
                    <a:p>
                      <a:pPr algn="ctr"/>
                      <a:r>
                        <a:rPr lang="en-US" sz="1500" dirty="0" err="1"/>
                        <a:t>ptr_end</a:t>
                      </a:r>
                      <a:r>
                        <a:rPr lang="en-US" sz="1500" dirty="0"/>
                        <a:t>, type)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Traverse </a:t>
                      </a:r>
                      <a:r>
                        <a:rPr lang="en-US" sz="1500" dirty="0" err="1"/>
                        <a:t>ptr_nxt</a:t>
                      </a:r>
                      <a:r>
                        <a:rPr lang="en-US" sz="1500" dirty="0"/>
                        <a:t> until </a:t>
                      </a:r>
                      <a:r>
                        <a:rPr lang="en-US" sz="1500" dirty="0" err="1"/>
                        <a:t>ptr_end</a:t>
                      </a:r>
                      <a:r>
                        <a:rPr lang="en-US" sz="1500" dirty="0"/>
                        <a:t> with type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275611748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401497096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070660513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F24C86CA-B7D6-AFE7-9250-D55CCFE5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05" y="4715578"/>
            <a:ext cx="796200" cy="857446"/>
          </a:xfrm>
          <a:prstGeom prst="rect">
            <a:avLst/>
          </a:prstGeom>
        </p:spPr>
      </p:pic>
      <p:sp>
        <p:nvSpPr>
          <p:cNvPr id="86" name="Google Shape;90;p15">
            <a:extLst>
              <a:ext uri="{FF2B5EF4-FFF2-40B4-BE49-F238E27FC236}">
                <a16:creationId xmlns:a16="http://schemas.microsoft.com/office/drawing/2014/main" id="{78F93D80-45DA-3604-9253-BEFC115FB3C0}"/>
              </a:ext>
            </a:extLst>
          </p:cNvPr>
          <p:cNvSpPr txBox="1"/>
          <p:nvPr/>
        </p:nvSpPr>
        <p:spPr>
          <a:xfrm>
            <a:off x="10445200" y="4919468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Gremlin Lang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244449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D6D5-30EA-954D-D8D9-9F04DD45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21</a:t>
            </a:fld>
            <a:endParaRPr lang="en-US"/>
          </a:p>
        </p:txBody>
      </p:sp>
      <p:cxnSp>
        <p:nvCxnSpPr>
          <p:cNvPr id="8" name="Google Shape;94;p15">
            <a:extLst>
              <a:ext uri="{FF2B5EF4-FFF2-40B4-BE49-F238E27FC236}">
                <a16:creationId xmlns:a16="http://schemas.microsoft.com/office/drawing/2014/main" id="{053EF4B1-E011-8E38-1D7A-9F768B644CF5}"/>
              </a:ext>
            </a:extLst>
          </p:cNvPr>
          <p:cNvCxnSpPr>
            <a:cxnSpLocks/>
          </p:cNvCxnSpPr>
          <p:nvPr/>
        </p:nvCxnSpPr>
        <p:spPr>
          <a:xfrm flipV="1">
            <a:off x="3412357" y="1914797"/>
            <a:ext cx="476289" cy="2025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97;p15">
            <a:extLst>
              <a:ext uri="{FF2B5EF4-FFF2-40B4-BE49-F238E27FC236}">
                <a16:creationId xmlns:a16="http://schemas.microsoft.com/office/drawing/2014/main" id="{79AE4754-DB8C-416F-7F39-FFDB3167A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73089" y="2206440"/>
            <a:ext cx="464205" cy="42790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99;p15">
            <a:extLst>
              <a:ext uri="{FF2B5EF4-FFF2-40B4-BE49-F238E27FC236}">
                <a16:creationId xmlns:a16="http://schemas.microsoft.com/office/drawing/2014/main" id="{6910DB9A-F0AD-8CDE-FA9F-36261BE3C3BC}"/>
              </a:ext>
            </a:extLst>
          </p:cNvPr>
          <p:cNvCxnSpPr>
            <a:cxnSpLocks/>
          </p:cNvCxnSpPr>
          <p:nvPr/>
        </p:nvCxnSpPr>
        <p:spPr>
          <a:xfrm rot="5400000">
            <a:off x="5502823" y="3901520"/>
            <a:ext cx="308700" cy="15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101;p15">
            <a:extLst>
              <a:ext uri="{FF2B5EF4-FFF2-40B4-BE49-F238E27FC236}">
                <a16:creationId xmlns:a16="http://schemas.microsoft.com/office/drawing/2014/main" id="{F2CF68CA-D889-2DF2-B3D2-64397C425A08}"/>
              </a:ext>
            </a:extLst>
          </p:cNvPr>
          <p:cNvCxnSpPr>
            <a:cxnSpLocks/>
          </p:cNvCxnSpPr>
          <p:nvPr/>
        </p:nvCxnSpPr>
        <p:spPr>
          <a:xfrm rot="5400000">
            <a:off x="5249816" y="4550447"/>
            <a:ext cx="304521" cy="29772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B7A10722-93BF-69C1-FF5B-3DF01BA94A92}"/>
              </a:ext>
            </a:extLst>
          </p:cNvPr>
          <p:cNvCxnSpPr/>
          <p:nvPr/>
        </p:nvCxnSpPr>
        <p:spPr>
          <a:xfrm rot="-5400000" flipH="1">
            <a:off x="2455907" y="24596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108;p15">
            <a:extLst>
              <a:ext uri="{FF2B5EF4-FFF2-40B4-BE49-F238E27FC236}">
                <a16:creationId xmlns:a16="http://schemas.microsoft.com/office/drawing/2014/main" id="{66E4227B-F8E1-11AF-0728-F69AD2F8E040}"/>
              </a:ext>
            </a:extLst>
          </p:cNvPr>
          <p:cNvCxnSpPr/>
          <p:nvPr/>
        </p:nvCxnSpPr>
        <p:spPr>
          <a:xfrm rot="-5400000" flipH="1">
            <a:off x="2944130" y="3615162"/>
            <a:ext cx="400500" cy="363900"/>
          </a:xfrm>
          <a:prstGeom prst="curvedConnector3">
            <a:avLst>
              <a:gd name="adj1" fmla="val 17946"/>
            </a:avLst>
          </a:prstGeom>
          <a:noFill/>
          <a:ln w="1905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09;p15">
            <a:extLst>
              <a:ext uri="{FF2B5EF4-FFF2-40B4-BE49-F238E27FC236}">
                <a16:creationId xmlns:a16="http://schemas.microsoft.com/office/drawing/2014/main" id="{4D0CC573-7FF1-D303-B075-41E19EABC359}"/>
              </a:ext>
            </a:extLst>
          </p:cNvPr>
          <p:cNvSpPr/>
          <p:nvPr/>
        </p:nvSpPr>
        <p:spPr>
          <a:xfrm>
            <a:off x="2938046" y="3964301"/>
            <a:ext cx="1417162" cy="734731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4" name="Google Shape;110;p15">
            <a:extLst>
              <a:ext uri="{FF2B5EF4-FFF2-40B4-BE49-F238E27FC236}">
                <a16:creationId xmlns:a16="http://schemas.microsoft.com/office/drawing/2014/main" id="{B13F8D23-04FF-67FD-FAF2-8356DA80234E}"/>
              </a:ext>
            </a:extLst>
          </p:cNvPr>
          <p:cNvSpPr txBox="1"/>
          <p:nvPr/>
        </p:nvSpPr>
        <p:spPr>
          <a:xfrm>
            <a:off x="3022322" y="4033577"/>
            <a:ext cx="141716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 err="1">
                <a:solidFill>
                  <a:srgbClr val="000000"/>
                </a:solidFill>
              </a:rPr>
              <a:t>task_struct</a:t>
            </a:r>
            <a:endParaRPr sz="2000" dirty="0"/>
          </a:p>
        </p:txBody>
      </p:sp>
      <p:sp>
        <p:nvSpPr>
          <p:cNvPr id="25" name="Google Shape;111;p15">
            <a:extLst>
              <a:ext uri="{FF2B5EF4-FFF2-40B4-BE49-F238E27FC236}">
                <a16:creationId xmlns:a16="http://schemas.microsoft.com/office/drawing/2014/main" id="{20D4E08C-0A9B-E8D1-BF75-77146D8F7BB8}"/>
              </a:ext>
            </a:extLst>
          </p:cNvPr>
          <p:cNvSpPr txBox="1"/>
          <p:nvPr/>
        </p:nvSpPr>
        <p:spPr>
          <a:xfrm>
            <a:off x="407836" y="4596390"/>
            <a:ext cx="304032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/>
              <a:t>task_struct</a:t>
            </a:r>
            <a:r>
              <a:rPr lang="en" dirty="0"/>
              <a:t> 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int </a:t>
            </a:r>
            <a:r>
              <a:rPr lang="en" dirty="0" err="1"/>
              <a:t>pid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task_struct</a:t>
            </a:r>
            <a:r>
              <a:rPr lang="en" dirty="0"/>
              <a:t>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struct </a:t>
            </a:r>
            <a:r>
              <a:rPr lang="en" dirty="0" err="1"/>
              <a:t>mm_struct</a:t>
            </a:r>
            <a:r>
              <a:rPr lang="en" dirty="0"/>
              <a:t> </a:t>
            </a:r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r>
              <a:rPr lang="en" dirty="0"/>
              <a:t>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};</a:t>
            </a:r>
            <a:endParaRPr dirty="0"/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53B535F4-F1EC-2C57-CB56-C39E29F1229B}"/>
              </a:ext>
            </a:extLst>
          </p:cNvPr>
          <p:cNvSpPr txBox="1"/>
          <p:nvPr/>
        </p:nvSpPr>
        <p:spPr>
          <a:xfrm>
            <a:off x="2753641" y="2412404"/>
            <a:ext cx="123582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Google Shape;113;p15">
            <a:extLst>
              <a:ext uri="{FF2B5EF4-FFF2-40B4-BE49-F238E27FC236}">
                <a16:creationId xmlns:a16="http://schemas.microsoft.com/office/drawing/2014/main" id="{36B7DB61-539F-C9D4-30AA-5FC19AA2BD95}"/>
              </a:ext>
            </a:extLst>
          </p:cNvPr>
          <p:cNvSpPr txBox="1"/>
          <p:nvPr/>
        </p:nvSpPr>
        <p:spPr>
          <a:xfrm>
            <a:off x="3211548" y="3547787"/>
            <a:ext cx="1197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" sz="1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nxt_task</a:t>
            </a:r>
            <a:endParaRPr sz="1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Google Shape;114;p15">
            <a:extLst>
              <a:ext uri="{FF2B5EF4-FFF2-40B4-BE49-F238E27FC236}">
                <a16:creationId xmlns:a16="http://schemas.microsoft.com/office/drawing/2014/main" id="{50013D31-83AA-4E3B-2C4D-43E5E76792EB}"/>
              </a:ext>
            </a:extLst>
          </p:cNvPr>
          <p:cNvSpPr txBox="1"/>
          <p:nvPr/>
        </p:nvSpPr>
        <p:spPr>
          <a:xfrm>
            <a:off x="3392475" y="1548481"/>
            <a:ext cx="6630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*mm</a:t>
            </a:r>
            <a:endParaRPr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9" name="Google Shape;115;p15">
            <a:extLst>
              <a:ext uri="{FF2B5EF4-FFF2-40B4-BE49-F238E27FC236}">
                <a16:creationId xmlns:a16="http://schemas.microsoft.com/office/drawing/2014/main" id="{81A9BE28-14DD-5838-4D69-80F713730D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84" y="5087151"/>
            <a:ext cx="882300" cy="9401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6;p15">
            <a:extLst>
              <a:ext uri="{FF2B5EF4-FFF2-40B4-BE49-F238E27FC236}">
                <a16:creationId xmlns:a16="http://schemas.microsoft.com/office/drawing/2014/main" id="{DF3D27E8-F547-E8A6-16F5-DE1265E391CE}"/>
              </a:ext>
            </a:extLst>
          </p:cNvPr>
          <p:cNvSpPr/>
          <p:nvPr/>
        </p:nvSpPr>
        <p:spPr>
          <a:xfrm>
            <a:off x="6359434" y="4787837"/>
            <a:ext cx="2160338" cy="87795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7;p15">
            <a:extLst>
              <a:ext uri="{FF2B5EF4-FFF2-40B4-BE49-F238E27FC236}">
                <a16:creationId xmlns:a16="http://schemas.microsoft.com/office/drawing/2014/main" id="{C73E7C75-C221-EF11-1753-638846068493}"/>
              </a:ext>
            </a:extLst>
          </p:cNvPr>
          <p:cNvSpPr txBox="1"/>
          <p:nvPr/>
        </p:nvSpPr>
        <p:spPr>
          <a:xfrm>
            <a:off x="6448945" y="4865419"/>
            <a:ext cx="19813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Follow </a:t>
            </a:r>
            <a:r>
              <a:rPr lang="en" sz="1700" dirty="0" err="1"/>
              <a:t>nxt_task</a:t>
            </a:r>
            <a:r>
              <a:rPr lang="en" sz="1700" dirty="0"/>
              <a:t> and get me each PID!</a:t>
            </a:r>
            <a:endParaRPr sz="1700" dirty="0"/>
          </a:p>
        </p:txBody>
      </p:sp>
      <p:sp>
        <p:nvSpPr>
          <p:cNvPr id="32" name="Google Shape;120;p15">
            <a:extLst>
              <a:ext uri="{FF2B5EF4-FFF2-40B4-BE49-F238E27FC236}">
                <a16:creationId xmlns:a16="http://schemas.microsoft.com/office/drawing/2014/main" id="{61806A7B-88CC-440C-7280-07D4B478FBC2}"/>
              </a:ext>
            </a:extLst>
          </p:cNvPr>
          <p:cNvSpPr txBox="1"/>
          <p:nvPr/>
        </p:nvSpPr>
        <p:spPr>
          <a:xfrm>
            <a:off x="296294" y="1707090"/>
            <a:ext cx="1282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init_task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0xffffabcd</a:t>
            </a:r>
            <a:endParaRPr sz="2000" dirty="0"/>
          </a:p>
        </p:txBody>
      </p:sp>
      <p:cxnSp>
        <p:nvCxnSpPr>
          <p:cNvPr id="33" name="Google Shape;122;p15">
            <a:extLst>
              <a:ext uri="{FF2B5EF4-FFF2-40B4-BE49-F238E27FC236}">
                <a16:creationId xmlns:a16="http://schemas.microsoft.com/office/drawing/2014/main" id="{49B378CD-807D-A682-5867-6A260505DA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383" y="2636533"/>
            <a:ext cx="937200" cy="74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3;p15">
            <a:extLst>
              <a:ext uri="{FF2B5EF4-FFF2-40B4-BE49-F238E27FC236}">
                <a16:creationId xmlns:a16="http://schemas.microsoft.com/office/drawing/2014/main" id="{926478C8-8C4C-CA29-D298-843ADBD2FC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1270" y="3669395"/>
            <a:ext cx="652687" cy="27176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4;p15">
            <a:extLst>
              <a:ext uri="{FF2B5EF4-FFF2-40B4-BE49-F238E27FC236}">
                <a16:creationId xmlns:a16="http://schemas.microsoft.com/office/drawing/2014/main" id="{0B1D3196-55FA-EA79-A394-32F911CB4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6268" y="4037042"/>
            <a:ext cx="548800" cy="4231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6122F7-9DD6-EA47-F1CD-A269731F9CAB}"/>
              </a:ext>
            </a:extLst>
          </p:cNvPr>
          <p:cNvSpPr txBox="1"/>
          <p:nvPr/>
        </p:nvSpPr>
        <p:spPr>
          <a:xfrm>
            <a:off x="2056768" y="6195053"/>
            <a:ext cx="91087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Memory introspection share similar patterns with graph processing.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F3E04803-E928-DBEE-7472-BED97514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RDMI DSL primitives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27A720-ECE6-5F10-7892-561325C8952C}"/>
              </a:ext>
            </a:extLst>
          </p:cNvPr>
          <p:cNvSpPr/>
          <p:nvPr/>
        </p:nvSpPr>
        <p:spPr>
          <a:xfrm>
            <a:off x="1488440" y="1715875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7D36D88-5994-49FE-156C-CEE94A850BAB}"/>
              </a:ext>
            </a:extLst>
          </p:cNvPr>
          <p:cNvSpPr txBox="1"/>
          <p:nvPr/>
        </p:nvSpPr>
        <p:spPr>
          <a:xfrm>
            <a:off x="1747794" y="1674661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pid</a:t>
            </a:r>
            <a:r>
              <a:rPr lang="en" sz="2000" b="1" dirty="0"/>
              <a:t>: 0 </a:t>
            </a:r>
            <a:endParaRPr sz="2000" b="1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DA0E68-5DE2-C29A-8B0A-28C859AB14AB}"/>
              </a:ext>
            </a:extLst>
          </p:cNvPr>
          <p:cNvSpPr/>
          <p:nvPr/>
        </p:nvSpPr>
        <p:spPr>
          <a:xfrm>
            <a:off x="2056768" y="2875218"/>
            <a:ext cx="1932695" cy="6926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93;p15">
            <a:extLst>
              <a:ext uri="{FF2B5EF4-FFF2-40B4-BE49-F238E27FC236}">
                <a16:creationId xmlns:a16="http://schemas.microsoft.com/office/drawing/2014/main" id="{09D3E66F-084D-F916-6C7A-3DDCEFD13C70}"/>
              </a:ext>
            </a:extLst>
          </p:cNvPr>
          <p:cNvSpPr txBox="1"/>
          <p:nvPr/>
        </p:nvSpPr>
        <p:spPr>
          <a:xfrm>
            <a:off x="2316122" y="2834004"/>
            <a:ext cx="141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task_struct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pid</a:t>
            </a:r>
            <a:r>
              <a:rPr lang="en" sz="2000" b="1" dirty="0"/>
              <a:t>: 1</a:t>
            </a:r>
            <a:endParaRPr sz="2000" b="1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A79182F-9A13-A2C4-09D4-6A9894D0D767}"/>
              </a:ext>
            </a:extLst>
          </p:cNvPr>
          <p:cNvSpPr/>
          <p:nvPr/>
        </p:nvSpPr>
        <p:spPr>
          <a:xfrm>
            <a:off x="3908753" y="1695879"/>
            <a:ext cx="1373901" cy="4924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6;p15">
            <a:extLst>
              <a:ext uri="{FF2B5EF4-FFF2-40B4-BE49-F238E27FC236}">
                <a16:creationId xmlns:a16="http://schemas.microsoft.com/office/drawing/2014/main" id="{0445AECF-A86F-2BCD-5871-9B780A77B90C}"/>
              </a:ext>
            </a:extLst>
          </p:cNvPr>
          <p:cNvSpPr txBox="1"/>
          <p:nvPr/>
        </p:nvSpPr>
        <p:spPr>
          <a:xfrm>
            <a:off x="3945455" y="1700158"/>
            <a:ext cx="16493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2000" dirty="0" err="1">
                <a:solidFill>
                  <a:srgbClr val="000000"/>
                </a:solidFill>
              </a:rPr>
              <a:t>mm_struct</a:t>
            </a:r>
            <a:endParaRPr sz="2000" dirty="0">
              <a:solidFill>
                <a:srgbClr val="00000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E19074-4419-BE8D-84D1-D5E3886B8B93}"/>
              </a:ext>
            </a:extLst>
          </p:cNvPr>
          <p:cNvGrpSpPr/>
          <p:nvPr/>
        </p:nvGrpSpPr>
        <p:grpSpPr>
          <a:xfrm>
            <a:off x="4507848" y="2672258"/>
            <a:ext cx="2147151" cy="1123679"/>
            <a:chOff x="4880632" y="2630798"/>
            <a:chExt cx="2147151" cy="112367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E848434-CA98-79B9-C6C4-330BA4417C19}"/>
                </a:ext>
              </a:extLst>
            </p:cNvPr>
            <p:cNvSpPr/>
            <p:nvPr/>
          </p:nvSpPr>
          <p:spPr>
            <a:xfrm>
              <a:off x="5000460" y="2632534"/>
              <a:ext cx="1871653" cy="11219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104;p15">
              <a:extLst>
                <a:ext uri="{FF2B5EF4-FFF2-40B4-BE49-F238E27FC236}">
                  <a16:creationId xmlns:a16="http://schemas.microsoft.com/office/drawing/2014/main" id="{F91626F9-C0CA-AF32-9ED4-9BE5A68FB316}"/>
                </a:ext>
              </a:extLst>
            </p:cNvPr>
            <p:cNvSpPr txBox="1"/>
            <p:nvPr/>
          </p:nvSpPr>
          <p:spPr>
            <a:xfrm>
              <a:off x="4880632" y="2630798"/>
              <a:ext cx="2147151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vm_area_struct</a:t>
              </a:r>
              <a:r>
                <a:rPr lang="en" sz="2000" dirty="0">
                  <a:solidFill>
                    <a:srgbClr val="000000"/>
                  </a:solidFill>
                </a:rPr>
                <a:t>: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vm_start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</a:rPr>
                <a:t>Vm_end</a:t>
              </a:r>
              <a:r>
                <a:rPr lang="en" sz="2000" dirty="0">
                  <a:solidFill>
                    <a:srgbClr val="000000"/>
                  </a:solidFill>
                </a:rPr>
                <a:t>: **</a:t>
              </a:r>
              <a:endParaRPr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50F84-50C3-906C-DAEF-A8FA2C8C9F75}"/>
              </a:ext>
            </a:extLst>
          </p:cNvPr>
          <p:cNvSpPr/>
          <p:nvPr/>
        </p:nvSpPr>
        <p:spPr>
          <a:xfrm>
            <a:off x="5019145" y="4140892"/>
            <a:ext cx="1193487" cy="4304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0;p15">
            <a:extLst>
              <a:ext uri="{FF2B5EF4-FFF2-40B4-BE49-F238E27FC236}">
                <a16:creationId xmlns:a16="http://schemas.microsoft.com/office/drawing/2014/main" id="{A23300EB-0841-B939-0160-4F2D4DA63258}"/>
              </a:ext>
            </a:extLst>
          </p:cNvPr>
          <p:cNvSpPr txBox="1"/>
          <p:nvPr/>
        </p:nvSpPr>
        <p:spPr>
          <a:xfrm>
            <a:off x="5339623" y="4098588"/>
            <a:ext cx="786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file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79" name="Google Shape;109;p15">
            <a:extLst>
              <a:ext uri="{FF2B5EF4-FFF2-40B4-BE49-F238E27FC236}">
                <a16:creationId xmlns:a16="http://schemas.microsoft.com/office/drawing/2014/main" id="{2C19F773-19BB-4D55-8D1B-983CC64C02B5}"/>
              </a:ext>
            </a:extLst>
          </p:cNvPr>
          <p:cNvSpPr/>
          <p:nvPr/>
        </p:nvSpPr>
        <p:spPr>
          <a:xfrm>
            <a:off x="4790829" y="4831665"/>
            <a:ext cx="740436" cy="459195"/>
          </a:xfrm>
          <a:prstGeom prst="cloud">
            <a:avLst/>
          </a:prstGeom>
          <a:solidFill>
            <a:srgbClr val="F679D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6FB538-F795-5D0C-52AB-00E5C2EE3A6C}"/>
              </a:ext>
            </a:extLst>
          </p:cNvPr>
          <p:cNvSpPr txBox="1"/>
          <p:nvPr/>
        </p:nvSpPr>
        <p:spPr>
          <a:xfrm>
            <a:off x="4961964" y="4787329"/>
            <a:ext cx="6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CF7AAF4-4413-3A29-646A-EDC19CC0C27B}"/>
              </a:ext>
            </a:extLst>
          </p:cNvPr>
          <p:cNvGraphicFramePr>
            <a:graphicFrameLocks noGrp="1"/>
          </p:cNvGraphicFramePr>
          <p:nvPr/>
        </p:nvGraphicFramePr>
        <p:xfrm>
          <a:off x="7058536" y="1715875"/>
          <a:ext cx="4596152" cy="294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76">
                  <a:extLst>
                    <a:ext uri="{9D8B030D-6E8A-4147-A177-3AD203B41FA5}">
                      <a16:colId xmlns:a16="http://schemas.microsoft.com/office/drawing/2014/main" val="1304459494"/>
                    </a:ext>
                  </a:extLst>
                </a:gridCol>
                <a:gridCol w="2298076">
                  <a:extLst>
                    <a:ext uri="{9D8B030D-6E8A-4147-A177-3AD203B41FA5}">
                      <a16:colId xmlns:a16="http://schemas.microsoft.com/office/drawing/2014/main" val="2654217511"/>
                    </a:ext>
                  </a:extLst>
                </a:gridCol>
              </a:tblGrid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Operators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Descriptions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897579010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kgraph</a:t>
                      </a: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addr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Initialize traversal at </a:t>
                      </a:r>
                      <a:r>
                        <a:rPr lang="en-US" sz="1500" dirty="0" err="1"/>
                        <a:t>addr</a:t>
                      </a:r>
                      <a:endParaRPr lang="en-US" sz="1500" dirty="0"/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684550633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in(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Dereference </a:t>
                      </a:r>
                      <a:r>
                        <a:rPr lang="en-US" sz="1500" dirty="0" err="1"/>
                        <a:t>ptr</a:t>
                      </a:r>
                      <a:r>
                        <a:rPr lang="en-US" sz="1500" dirty="0"/>
                        <a:t> into another DS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122970352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traverse(</a:t>
                      </a:r>
                      <a:r>
                        <a:rPr lang="en-US" sz="1500" dirty="0" err="1"/>
                        <a:t>ptr_nxt</a:t>
                      </a:r>
                      <a:r>
                        <a:rPr lang="en-US" sz="1500" dirty="0"/>
                        <a:t>, </a:t>
                      </a:r>
                    </a:p>
                    <a:p>
                      <a:pPr algn="ctr"/>
                      <a:r>
                        <a:rPr lang="en-US" sz="1500" dirty="0" err="1"/>
                        <a:t>ptr_end</a:t>
                      </a:r>
                      <a:r>
                        <a:rPr lang="en-US" sz="1500" dirty="0"/>
                        <a:t>, type)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Traverse </a:t>
                      </a:r>
                      <a:r>
                        <a:rPr lang="en-US" sz="1500" dirty="0" err="1"/>
                        <a:t>ptr_nxt</a:t>
                      </a:r>
                      <a:r>
                        <a:rPr lang="en-US" sz="1500" dirty="0"/>
                        <a:t> until </a:t>
                      </a:r>
                      <a:r>
                        <a:rPr lang="en-US" sz="1500" dirty="0" err="1"/>
                        <a:t>ptr_end</a:t>
                      </a:r>
                      <a:r>
                        <a:rPr lang="en-US" sz="1500" dirty="0"/>
                        <a:t> with type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275611748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values(f1, …, </a:t>
                      </a:r>
                      <a:r>
                        <a:rPr lang="en-US" sz="1500" dirty="0" err="1"/>
                        <a:t>fn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Acquire values from current address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3401497096"/>
                  </a:ext>
                </a:extLst>
              </a:tr>
              <a:tr h="39176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</a:p>
                  </a:txBody>
                  <a:tcPr marL="108945" marR="108945" marT="54472" marB="54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</a:p>
                  </a:txBody>
                  <a:tcPr marL="108945" marR="108945" marT="54472" marB="54472"/>
                </a:tc>
                <a:extLst>
                  <a:ext uri="{0D108BD9-81ED-4DB2-BD59-A6C34878D82A}">
                    <a16:rowId xmlns:a16="http://schemas.microsoft.com/office/drawing/2014/main" val="107066051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945C763-F623-2C9F-4E40-6DEE658C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505" y="4715578"/>
            <a:ext cx="796200" cy="857446"/>
          </a:xfrm>
          <a:prstGeom prst="rect">
            <a:avLst/>
          </a:prstGeom>
        </p:spPr>
      </p:pic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BA9213D3-C2C0-5100-CBE9-F23C107BFC35}"/>
              </a:ext>
            </a:extLst>
          </p:cNvPr>
          <p:cNvSpPr txBox="1"/>
          <p:nvPr/>
        </p:nvSpPr>
        <p:spPr>
          <a:xfrm>
            <a:off x="10445200" y="4919468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Gremlin Lang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357173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85B987F-67A7-37FE-62D2-393E155BD80C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854CAB-F42E-8F0C-BEC6-191C586E6471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26B545-B328-2B28-4DC0-2F12ACF9651C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30B199-555B-3935-B6DE-B932F67CFBE2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6F0BA0-AD23-AE72-3A0F-FE7FBECB2D11}"/>
              </a:ext>
            </a:extLst>
          </p:cNvPr>
          <p:cNvSpPr/>
          <p:nvPr/>
        </p:nvSpPr>
        <p:spPr>
          <a:xfrm>
            <a:off x="3824994" y="2012758"/>
            <a:ext cx="6283407" cy="274320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0A413-1A25-E492-CDE3-49BA1468F462}"/>
              </a:ext>
            </a:extLst>
          </p:cNvPr>
          <p:cNvSpPr/>
          <p:nvPr/>
        </p:nvSpPr>
        <p:spPr>
          <a:xfrm>
            <a:off x="1929387" y="1293446"/>
            <a:ext cx="1394690" cy="1212572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0A413-1A25-E492-CDE3-49BA1468F462}"/>
              </a:ext>
            </a:extLst>
          </p:cNvPr>
          <p:cNvSpPr/>
          <p:nvPr/>
        </p:nvSpPr>
        <p:spPr>
          <a:xfrm>
            <a:off x="1929387" y="2866928"/>
            <a:ext cx="1402870" cy="949578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DBB3C0-B709-58DE-DE37-14B8C58AC076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BE3C8F-6C82-D72B-99CA-D4924BD47427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41199F-ADBA-3621-C457-F6145A1A8CD2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4276345-0805-E4F1-5693-0554F71FD7B5}"/>
              </a:ext>
            </a:extLst>
          </p:cNvPr>
          <p:cNvSpPr/>
          <p:nvPr/>
        </p:nvSpPr>
        <p:spPr>
          <a:xfrm>
            <a:off x="3824994" y="2328462"/>
            <a:ext cx="6283407" cy="274320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55198-D565-3066-1C50-EB1974C65D80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39613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0A413-1A25-E492-CDE3-49BA1468F462}"/>
              </a:ext>
            </a:extLst>
          </p:cNvPr>
          <p:cNvSpPr/>
          <p:nvPr/>
        </p:nvSpPr>
        <p:spPr>
          <a:xfrm>
            <a:off x="1929387" y="4158886"/>
            <a:ext cx="1402870" cy="949578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726172-FAE7-457F-EF62-BCD3FB20F88D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E0FCD4-6D1B-F172-8E29-903E63CB5EE8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901939-4AA0-42ED-8441-1487EE26DC9B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E0819B7-ED2A-EEB1-0A0B-B0E85458E2D7}"/>
              </a:ext>
            </a:extLst>
          </p:cNvPr>
          <p:cNvSpPr/>
          <p:nvPr/>
        </p:nvSpPr>
        <p:spPr>
          <a:xfrm>
            <a:off x="3824994" y="2328462"/>
            <a:ext cx="6283407" cy="274320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D43C01-4CE0-2F64-30AA-9AEE3E76F8D8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417520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0A413-1A25-E492-CDE3-49BA1468F462}"/>
              </a:ext>
            </a:extLst>
          </p:cNvPr>
          <p:cNvSpPr/>
          <p:nvPr/>
        </p:nvSpPr>
        <p:spPr>
          <a:xfrm>
            <a:off x="1929387" y="5451180"/>
            <a:ext cx="1402870" cy="949578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560FBB-BE4F-935B-A7CE-C6B826CB427E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ABADF0-7761-22FE-E50D-4000D4BB55CC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AFFBEB-BC79-FEBF-730B-063B52F07507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1A435-EA35-DEE7-089F-6173F291C441}"/>
              </a:ext>
            </a:extLst>
          </p:cNvPr>
          <p:cNvSpPr/>
          <p:nvPr/>
        </p:nvSpPr>
        <p:spPr>
          <a:xfrm>
            <a:off x="3824994" y="2328462"/>
            <a:ext cx="6283407" cy="274320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85726F-97E5-499C-4BAD-3A45BC8F9EA0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336727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0A413-1A25-E492-CDE3-49BA1468F462}"/>
              </a:ext>
            </a:extLst>
          </p:cNvPr>
          <p:cNvSpPr/>
          <p:nvPr/>
        </p:nvSpPr>
        <p:spPr>
          <a:xfrm>
            <a:off x="2103076" y="2068510"/>
            <a:ext cx="1053797" cy="293432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953999-4256-8FD6-FB6F-0CC649332841}"/>
              </a:ext>
            </a:extLst>
          </p:cNvPr>
          <p:cNvSpPr/>
          <p:nvPr/>
        </p:nvSpPr>
        <p:spPr>
          <a:xfrm>
            <a:off x="2097134" y="3353796"/>
            <a:ext cx="1053797" cy="293432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53FBCB-ACF6-6915-6585-244C95957CB3}"/>
              </a:ext>
            </a:extLst>
          </p:cNvPr>
          <p:cNvSpPr/>
          <p:nvPr/>
        </p:nvSpPr>
        <p:spPr>
          <a:xfrm>
            <a:off x="2080994" y="4584487"/>
            <a:ext cx="1053797" cy="293432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07878-B171-B0EB-4205-9070CE91F578}"/>
              </a:ext>
            </a:extLst>
          </p:cNvPr>
          <p:cNvSpPr/>
          <p:nvPr/>
        </p:nvSpPr>
        <p:spPr>
          <a:xfrm>
            <a:off x="2080993" y="5941433"/>
            <a:ext cx="1053797" cy="293432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D4922-3C43-8713-39B4-B2AF7F9C8CDD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1A6D3A-FB96-DE85-3615-5687A80E7627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27736A-9A48-F635-FD0D-FF8E134D72F3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BD732E1-4B86-254E-0B15-5E50B4C504EE}"/>
              </a:ext>
            </a:extLst>
          </p:cNvPr>
          <p:cNvSpPr/>
          <p:nvPr/>
        </p:nvSpPr>
        <p:spPr>
          <a:xfrm>
            <a:off x="3824994" y="2711755"/>
            <a:ext cx="6283407" cy="274320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AB565-A959-D497-4CB3-D565F8569462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24632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D1AA-5B93-05BD-A490-69A9482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A2E62-D296-E4AF-78A1-A37F1366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RDMI introspection queries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AAFC7C7-5F5C-4307-83EB-164197B7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99" y="3609620"/>
            <a:ext cx="6750891" cy="20978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0C48398-5EDB-F9B2-E7F3-F48992D13F9C}"/>
              </a:ext>
            </a:extLst>
          </p:cNvPr>
          <p:cNvSpPr txBox="1"/>
          <p:nvPr/>
        </p:nvSpPr>
        <p:spPr>
          <a:xfrm>
            <a:off x="3584714" y="5779073"/>
            <a:ext cx="81157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RDMI DSL can express a range of common introspection queries.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64911-E9F0-ABEF-1595-46934EE8AEE0}"/>
              </a:ext>
            </a:extLst>
          </p:cNvPr>
          <p:cNvSpPr/>
          <p:nvPr/>
        </p:nvSpPr>
        <p:spPr>
          <a:xfrm>
            <a:off x="2022661" y="1667910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48B16-EE8B-3D0D-C17D-B56838C7D65B}"/>
              </a:ext>
            </a:extLst>
          </p:cNvPr>
          <p:cNvSpPr txBox="1"/>
          <p:nvPr/>
        </p:nvSpPr>
        <p:spPr>
          <a:xfrm>
            <a:off x="1927431" y="1701630"/>
            <a:ext cx="1402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dirty="0" err="1"/>
              <a:t>pid</a:t>
            </a:r>
            <a:r>
              <a:rPr lang="en-US" dirty="0"/>
              <a:t>=0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23706-6708-6950-8BCE-D3FD45473263}"/>
              </a:ext>
            </a:extLst>
          </p:cNvPr>
          <p:cNvCxnSpPr>
            <a:cxnSpLocks/>
          </p:cNvCxnSpPr>
          <p:nvPr/>
        </p:nvCxnSpPr>
        <p:spPr>
          <a:xfrm>
            <a:off x="2595641" y="6302787"/>
            <a:ext cx="0" cy="195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3C62B-7235-C970-AE5A-ED28CCA78DA4}"/>
              </a:ext>
            </a:extLst>
          </p:cNvPr>
          <p:cNvCxnSpPr>
            <a:cxnSpLocks/>
          </p:cNvCxnSpPr>
          <p:nvPr/>
        </p:nvCxnSpPr>
        <p:spPr>
          <a:xfrm>
            <a:off x="1449785" y="6489056"/>
            <a:ext cx="114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54076-D70E-9089-0787-EA07B6521BDE}"/>
              </a:ext>
            </a:extLst>
          </p:cNvPr>
          <p:cNvCxnSpPr>
            <a:cxnSpLocks/>
          </p:cNvCxnSpPr>
          <p:nvPr/>
        </p:nvCxnSpPr>
        <p:spPr>
          <a:xfrm flipH="1">
            <a:off x="1447829" y="2069866"/>
            <a:ext cx="1956" cy="4428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B95BEE-F35E-20F5-29FD-E39541EC5BB5}"/>
              </a:ext>
            </a:extLst>
          </p:cNvPr>
          <p:cNvSpPr txBox="1"/>
          <p:nvPr/>
        </p:nvSpPr>
        <p:spPr>
          <a:xfrm>
            <a:off x="2421913" y="4765922"/>
            <a:ext cx="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6D667-103F-D993-EE4A-96E44FF19AF9}"/>
              </a:ext>
            </a:extLst>
          </p:cNvPr>
          <p:cNvCxnSpPr>
            <a:cxnSpLocks/>
          </p:cNvCxnSpPr>
          <p:nvPr/>
        </p:nvCxnSpPr>
        <p:spPr>
          <a:xfrm>
            <a:off x="1447829" y="2062919"/>
            <a:ext cx="5861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1865C-ECF7-ED0A-2D8A-96321A34D232}"/>
              </a:ext>
            </a:extLst>
          </p:cNvPr>
          <p:cNvSpPr txBox="1"/>
          <p:nvPr/>
        </p:nvSpPr>
        <p:spPr>
          <a:xfrm>
            <a:off x="1395543" y="2432172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23979-6240-3638-802C-DEC9DF1C2678}"/>
              </a:ext>
            </a:extLst>
          </p:cNvPr>
          <p:cNvSpPr/>
          <p:nvPr/>
        </p:nvSpPr>
        <p:spPr>
          <a:xfrm>
            <a:off x="2009867" y="2965215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8D3F8-0A11-3E6F-E65E-413FC73184EE}"/>
              </a:ext>
            </a:extLst>
          </p:cNvPr>
          <p:cNvSpPr txBox="1"/>
          <p:nvPr/>
        </p:nvSpPr>
        <p:spPr>
          <a:xfrm>
            <a:off x="1921207" y="3016117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F4FD06-8F3C-0132-7818-AB64F5C41D0F}"/>
              </a:ext>
            </a:extLst>
          </p:cNvPr>
          <p:cNvSpPr/>
          <p:nvPr/>
        </p:nvSpPr>
        <p:spPr>
          <a:xfrm>
            <a:off x="1995119" y="421018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3BBB8-254F-5046-30CD-993AC82E64CE}"/>
              </a:ext>
            </a:extLst>
          </p:cNvPr>
          <p:cNvSpPr txBox="1"/>
          <p:nvPr/>
        </p:nvSpPr>
        <p:spPr>
          <a:xfrm>
            <a:off x="1906459" y="4231588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9B98A-0DBE-2893-6AA4-045EBF9D2E45}"/>
              </a:ext>
            </a:extLst>
          </p:cNvPr>
          <p:cNvSpPr/>
          <p:nvPr/>
        </p:nvSpPr>
        <p:spPr>
          <a:xfrm>
            <a:off x="1997878" y="5560952"/>
            <a:ext cx="1244993" cy="741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E87E1-E275-7914-C55B-7AAE1FA390DD}"/>
              </a:ext>
            </a:extLst>
          </p:cNvPr>
          <p:cNvSpPr txBox="1"/>
          <p:nvPr/>
        </p:nvSpPr>
        <p:spPr>
          <a:xfrm>
            <a:off x="1909218" y="5611854"/>
            <a:ext cx="14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task_struct</a:t>
            </a:r>
            <a:endParaRPr lang="en-US" sz="2000" dirty="0"/>
          </a:p>
          <a:p>
            <a:pPr algn="ctr"/>
            <a:r>
              <a:rPr lang="en-US" sz="1600" dirty="0" err="1"/>
              <a:t>pid</a:t>
            </a:r>
            <a:r>
              <a:rPr lang="en-US" sz="1600" dirty="0"/>
              <a:t>=13426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53BAA-E44D-D4E8-4569-391F82902774}"/>
              </a:ext>
            </a:extLst>
          </p:cNvPr>
          <p:cNvCxnSpPr>
            <a:cxnSpLocks/>
          </p:cNvCxnSpPr>
          <p:nvPr/>
        </p:nvCxnSpPr>
        <p:spPr>
          <a:xfrm flipH="1">
            <a:off x="2620094" y="2416403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3128D-8A50-E1CB-B83D-2DAC6B270C6D}"/>
              </a:ext>
            </a:extLst>
          </p:cNvPr>
          <p:cNvCxnSpPr>
            <a:cxnSpLocks/>
          </p:cNvCxnSpPr>
          <p:nvPr/>
        </p:nvCxnSpPr>
        <p:spPr>
          <a:xfrm flipH="1">
            <a:off x="2621485" y="3731324"/>
            <a:ext cx="5096" cy="52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D9FF8-08B9-847A-6E0A-EA9DC82194AC}"/>
              </a:ext>
            </a:extLst>
          </p:cNvPr>
          <p:cNvCxnSpPr>
            <a:cxnSpLocks/>
          </p:cNvCxnSpPr>
          <p:nvPr/>
        </p:nvCxnSpPr>
        <p:spPr>
          <a:xfrm>
            <a:off x="2620094" y="5168643"/>
            <a:ext cx="0" cy="39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5E79A79-D408-D0BF-A948-0EB6F97F567B}"/>
              </a:ext>
            </a:extLst>
          </p:cNvPr>
          <p:cNvSpPr txBox="1"/>
          <p:nvPr/>
        </p:nvSpPr>
        <p:spPr>
          <a:xfrm>
            <a:off x="1405018" y="3770774"/>
            <a:ext cx="127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E48E6-5630-C088-2FB3-AF6B5DFE03AC}"/>
              </a:ext>
            </a:extLst>
          </p:cNvPr>
          <p:cNvSpPr txBox="1"/>
          <p:nvPr/>
        </p:nvSpPr>
        <p:spPr>
          <a:xfrm>
            <a:off x="1402796" y="5213381"/>
            <a:ext cx="146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tasks.next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C80FE-689D-907A-151E-3C574ACADF49}"/>
              </a:ext>
            </a:extLst>
          </p:cNvPr>
          <p:cNvSpPr txBox="1"/>
          <p:nvPr/>
        </p:nvSpPr>
        <p:spPr>
          <a:xfrm>
            <a:off x="1953612" y="1290578"/>
            <a:ext cx="128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init_task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D90961-D0CA-B593-3C30-DEB668A4240D}"/>
              </a:ext>
            </a:extLst>
          </p:cNvPr>
          <p:cNvGrpSpPr/>
          <p:nvPr/>
        </p:nvGrpSpPr>
        <p:grpSpPr>
          <a:xfrm>
            <a:off x="3803679" y="1852305"/>
            <a:ext cx="6318253" cy="1214866"/>
            <a:chOff x="5049078" y="4170885"/>
            <a:chExt cx="6318253" cy="121486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6DDBD0-8BFF-28AF-761F-FFBAE1E88C32}"/>
                </a:ext>
              </a:extLst>
            </p:cNvPr>
            <p:cNvSpPr/>
            <p:nvPr/>
          </p:nvSpPr>
          <p:spPr>
            <a:xfrm>
              <a:off x="5049078" y="4170885"/>
              <a:ext cx="6318253" cy="12148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CD29DB-5B5E-E2FE-2A84-2A59A83375A8}"/>
                </a:ext>
              </a:extLst>
            </p:cNvPr>
            <p:cNvSpPr txBox="1"/>
            <p:nvPr/>
          </p:nvSpPr>
          <p:spPr>
            <a:xfrm>
              <a:off x="5128591" y="4231588"/>
              <a:ext cx="622520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err="1">
                  <a:solidFill>
                    <a:schemeClr val="accent5">
                      <a:lumMod val="75000"/>
                    </a:schemeClr>
                  </a:solidFill>
                </a:rPr>
                <a:t>kgraph</a:t>
              </a:r>
              <a:r>
                <a:rPr lang="en-US" sz="2300" dirty="0"/>
                <a:t>(</a:t>
              </a:r>
              <a:r>
                <a:rPr lang="en-US" sz="2300" dirty="0" err="1"/>
                <a:t>init_task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.traverse</a:t>
              </a:r>
              <a:r>
                <a:rPr lang="en-US" sz="2300" dirty="0"/>
                <a:t>(</a:t>
              </a:r>
              <a:r>
                <a:rPr lang="en-US" sz="2300" dirty="0" err="1"/>
                <a:t>tasks.next</a:t>
              </a:r>
              <a:r>
                <a:rPr lang="en-US" sz="2300" dirty="0"/>
                <a:t>, &amp;</a:t>
              </a:r>
              <a:r>
                <a:rPr lang="en-US" sz="2300" dirty="0" err="1"/>
                <a:t>init_task.tasks</a:t>
              </a:r>
              <a:r>
                <a:rPr lang="en-US" sz="2300" dirty="0"/>
                <a:t>, </a:t>
              </a:r>
              <a:r>
                <a:rPr lang="en-US" sz="2300" dirty="0" err="1"/>
                <a:t>task_struct</a:t>
              </a:r>
              <a:r>
                <a:rPr lang="en-US" sz="2300" dirty="0"/>
                <a:t>)</a:t>
              </a:r>
            </a:p>
            <a:p>
              <a:r>
                <a:rPr lang="en-US" sz="2300" dirty="0">
                  <a:solidFill>
                    <a:schemeClr val="accent5">
                      <a:lumMod val="75000"/>
                    </a:schemeClr>
                  </a:solidFill>
                </a:rPr>
                <a:t>.values</a:t>
              </a:r>
              <a:r>
                <a:rPr lang="en-US" sz="2300" dirty="0"/>
                <a:t>(</a:t>
              </a:r>
              <a:r>
                <a:rPr lang="en-US" sz="2300" dirty="0" err="1"/>
                <a:t>pid</a:t>
              </a:r>
              <a:r>
                <a:rPr lang="en-US" sz="2300" dirty="0"/>
                <a:t>)</a:t>
              </a:r>
              <a:endParaRPr lang="en-US" sz="23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B5F24D-44F4-D125-4D98-78A481BAA6FF}"/>
              </a:ext>
            </a:extLst>
          </p:cNvPr>
          <p:cNvSpPr txBox="1"/>
          <p:nvPr/>
        </p:nvSpPr>
        <p:spPr>
          <a:xfrm>
            <a:off x="5311959" y="3067170"/>
            <a:ext cx="487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query: </a:t>
            </a:r>
            <a:r>
              <a:rPr lang="en-US" sz="2000" dirty="0" err="1"/>
              <a:t>task_list</a:t>
            </a:r>
            <a:r>
              <a:rPr lang="en-US" sz="2000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15899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8DBB-F5B0-9AAE-EB20-74514D7A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DSL compilation: naïve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B62A-566D-CA16-F739-EC3BFC5F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55581-F7D6-5AFE-3D9D-2F8C68C5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077" y="2317170"/>
            <a:ext cx="899059" cy="93060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C3AA7AB-85CC-A10D-7B77-28590D5310C8}"/>
              </a:ext>
            </a:extLst>
          </p:cNvPr>
          <p:cNvGrpSpPr/>
          <p:nvPr/>
        </p:nvGrpSpPr>
        <p:grpSpPr>
          <a:xfrm>
            <a:off x="6610719" y="2532631"/>
            <a:ext cx="786600" cy="963050"/>
            <a:chOff x="3184451" y="2321683"/>
            <a:chExt cx="786600" cy="9630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63DD81-96F1-D8B2-6C65-C9257AB3E4A7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16" name="Google Shape;242;p22">
                <a:extLst>
                  <a:ext uri="{FF2B5EF4-FFF2-40B4-BE49-F238E27FC236}">
                    <a16:creationId xmlns:a16="http://schemas.microsoft.com/office/drawing/2014/main" id="{0CC564DC-212B-CE3E-E4F3-5F0BD8BA073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990DB49E-FFDF-F53A-D984-2BCBB9732AD6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E692C433-004E-FF88-0BC0-5545C4E86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DF2AB5-1E54-6F5B-C3BB-052C22C61645}"/>
              </a:ext>
            </a:extLst>
          </p:cNvPr>
          <p:cNvGrpSpPr/>
          <p:nvPr/>
        </p:nvGrpSpPr>
        <p:grpSpPr>
          <a:xfrm>
            <a:off x="6867480" y="2197891"/>
            <a:ext cx="786600" cy="963050"/>
            <a:chOff x="3184451" y="2321683"/>
            <a:chExt cx="786600" cy="96305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F5C504E-B302-6D5D-E306-4F6AC1430560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56" name="Google Shape;242;p22">
                <a:extLst>
                  <a:ext uri="{FF2B5EF4-FFF2-40B4-BE49-F238E27FC236}">
                    <a16:creationId xmlns:a16="http://schemas.microsoft.com/office/drawing/2014/main" id="{F48FEFB3-D146-9E33-B009-F9618E32FE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6710252D-5626-03CB-056B-D6ACDC57E7AB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FA05542A-CE34-B9F2-16DC-A3F45E681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7DB5DC-A4C5-3D88-B9B4-45C626B34BD9}"/>
              </a:ext>
            </a:extLst>
          </p:cNvPr>
          <p:cNvGrpSpPr/>
          <p:nvPr/>
        </p:nvGrpSpPr>
        <p:grpSpPr>
          <a:xfrm>
            <a:off x="7145694" y="1835645"/>
            <a:ext cx="786600" cy="963050"/>
            <a:chOff x="3184451" y="2321683"/>
            <a:chExt cx="786600" cy="96305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37FD0B6-6684-FCF6-C223-B7F5982ECDFF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61" name="Google Shape;242;p22">
                <a:extLst>
                  <a:ext uri="{FF2B5EF4-FFF2-40B4-BE49-F238E27FC236}">
                    <a16:creationId xmlns:a16="http://schemas.microsoft.com/office/drawing/2014/main" id="{C2EE0EE0-F079-7D93-0150-5FB0DE1E7DE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B6A8C36-448C-E11A-A1EF-475EEE5E9542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FEB47C6A-80E3-A566-022A-0B2CC58FC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28" name="TextBox 3127">
            <a:extLst>
              <a:ext uri="{FF2B5EF4-FFF2-40B4-BE49-F238E27FC236}">
                <a16:creationId xmlns:a16="http://schemas.microsoft.com/office/drawing/2014/main" id="{633C6E50-AC35-3A5D-B973-FD9D1357103E}"/>
              </a:ext>
            </a:extLst>
          </p:cNvPr>
          <p:cNvSpPr txBox="1"/>
          <p:nvPr/>
        </p:nvSpPr>
        <p:spPr>
          <a:xfrm>
            <a:off x="5384856" y="3168461"/>
            <a:ext cx="121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pic>
        <p:nvPicPr>
          <p:cNvPr id="3130" name="Picture 2" descr="http://www.clker.com/cliparts/1/1/9/2/12065738771352376078Arnoud999_Right_or_wrong_5.svg.med.png">
            <a:extLst>
              <a:ext uri="{FF2B5EF4-FFF2-40B4-BE49-F238E27FC236}">
                <a16:creationId xmlns:a16="http://schemas.microsoft.com/office/drawing/2014/main" id="{5D7419EA-54A1-81A9-E4C2-244C54CFD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419862" y="5552012"/>
            <a:ext cx="405468" cy="405468"/>
          </a:xfrm>
          <a:prstGeom prst="rect">
            <a:avLst/>
          </a:prstGeom>
          <a:noFill/>
        </p:spPr>
      </p:pic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F28A9652-2DD7-1A68-D0BF-6E9775B19561}"/>
              </a:ext>
            </a:extLst>
          </p:cNvPr>
          <p:cNvGrpSpPr/>
          <p:nvPr/>
        </p:nvGrpSpPr>
        <p:grpSpPr>
          <a:xfrm>
            <a:off x="3930661" y="2601196"/>
            <a:ext cx="825631" cy="963050"/>
            <a:chOff x="1234319" y="1996700"/>
            <a:chExt cx="825631" cy="963050"/>
          </a:xfrm>
        </p:grpSpPr>
        <p:grpSp>
          <p:nvGrpSpPr>
            <p:cNvPr id="3172" name="Group 3171">
              <a:extLst>
                <a:ext uri="{FF2B5EF4-FFF2-40B4-BE49-F238E27FC236}">
                  <a16:creationId xmlns:a16="http://schemas.microsoft.com/office/drawing/2014/main" id="{C5965DD8-C01B-0F8E-2855-660D6874864F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177" name="Google Shape;242;p22">
                <a:extLst>
                  <a:ext uri="{FF2B5EF4-FFF2-40B4-BE49-F238E27FC236}">
                    <a16:creationId xmlns:a16="http://schemas.microsoft.com/office/drawing/2014/main" id="{8517CE43-0754-F229-BB1D-E70910656B7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8" name="Rounded Rectangle 3177">
                <a:extLst>
                  <a:ext uri="{FF2B5EF4-FFF2-40B4-BE49-F238E27FC236}">
                    <a16:creationId xmlns:a16="http://schemas.microsoft.com/office/drawing/2014/main" id="{FD5D33B0-BC51-82E6-50C1-57004E3E1C93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73" name="TextBox 3172">
              <a:extLst>
                <a:ext uri="{FF2B5EF4-FFF2-40B4-BE49-F238E27FC236}">
                  <a16:creationId xmlns:a16="http://schemas.microsoft.com/office/drawing/2014/main" id="{2EF94AD8-DFF0-4369-86F2-5E01C5FE5656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174" name="Straight Connector 3173">
              <a:extLst>
                <a:ext uri="{FF2B5EF4-FFF2-40B4-BE49-F238E27FC236}">
                  <a16:creationId xmlns:a16="http://schemas.microsoft.com/office/drawing/2014/main" id="{840EB978-6CC9-FCEE-79CE-93E6FCF72C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5" name="Straight Connector 3174">
              <a:extLst>
                <a:ext uri="{FF2B5EF4-FFF2-40B4-BE49-F238E27FC236}">
                  <a16:creationId xmlns:a16="http://schemas.microsoft.com/office/drawing/2014/main" id="{BF353F9A-2D2D-6038-8B02-EC88D0EBC3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6" name="Straight Connector 3175">
              <a:extLst>
                <a:ext uri="{FF2B5EF4-FFF2-40B4-BE49-F238E27FC236}">
                  <a16:creationId xmlns:a16="http://schemas.microsoft.com/office/drawing/2014/main" id="{368CBC80-39D2-FF05-830B-0E711A1E1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837BC502-38E1-383F-949D-37F6C4D5D5F3}"/>
              </a:ext>
            </a:extLst>
          </p:cNvPr>
          <p:cNvGrpSpPr/>
          <p:nvPr/>
        </p:nvGrpSpPr>
        <p:grpSpPr>
          <a:xfrm>
            <a:off x="4229296" y="2227248"/>
            <a:ext cx="825631" cy="963050"/>
            <a:chOff x="1234319" y="1996700"/>
            <a:chExt cx="825631" cy="963050"/>
          </a:xfrm>
        </p:grpSpPr>
        <p:grpSp>
          <p:nvGrpSpPr>
            <p:cNvPr id="3180" name="Group 3179">
              <a:extLst>
                <a:ext uri="{FF2B5EF4-FFF2-40B4-BE49-F238E27FC236}">
                  <a16:creationId xmlns:a16="http://schemas.microsoft.com/office/drawing/2014/main" id="{DC1FB472-64C1-C2EC-3184-15673A4C6ECF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185" name="Google Shape;242;p22">
                <a:extLst>
                  <a:ext uri="{FF2B5EF4-FFF2-40B4-BE49-F238E27FC236}">
                    <a16:creationId xmlns:a16="http://schemas.microsoft.com/office/drawing/2014/main" id="{AC275B27-BE29-E571-7C65-3182F9D5A6E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6" name="Rounded Rectangle 3185">
                <a:extLst>
                  <a:ext uri="{FF2B5EF4-FFF2-40B4-BE49-F238E27FC236}">
                    <a16:creationId xmlns:a16="http://schemas.microsoft.com/office/drawing/2014/main" id="{A8D5BAB6-31FA-DEB6-CD38-26BA9AC52699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1" name="TextBox 3180">
              <a:extLst>
                <a:ext uri="{FF2B5EF4-FFF2-40B4-BE49-F238E27FC236}">
                  <a16:creationId xmlns:a16="http://schemas.microsoft.com/office/drawing/2014/main" id="{F10F3A17-A15F-D4AB-E64A-E6A0BA1AA99B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182" name="Straight Connector 3181">
              <a:extLst>
                <a:ext uri="{FF2B5EF4-FFF2-40B4-BE49-F238E27FC236}">
                  <a16:creationId xmlns:a16="http://schemas.microsoft.com/office/drawing/2014/main" id="{8604D518-2C23-B5D1-754C-5E428C9AEBE2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3" name="Straight Connector 3182">
              <a:extLst>
                <a:ext uri="{FF2B5EF4-FFF2-40B4-BE49-F238E27FC236}">
                  <a16:creationId xmlns:a16="http://schemas.microsoft.com/office/drawing/2014/main" id="{0783E5DC-6B01-2A01-F78F-618FF4219027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4" name="Straight Connector 3183">
              <a:extLst>
                <a:ext uri="{FF2B5EF4-FFF2-40B4-BE49-F238E27FC236}">
                  <a16:creationId xmlns:a16="http://schemas.microsoft.com/office/drawing/2014/main" id="{E40F7061-A4AE-F6AD-ECC4-0CB9F47C2C08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7" name="Group 3186">
            <a:extLst>
              <a:ext uri="{FF2B5EF4-FFF2-40B4-BE49-F238E27FC236}">
                <a16:creationId xmlns:a16="http://schemas.microsoft.com/office/drawing/2014/main" id="{7649E65E-5DDA-09F3-A036-4CE8D2427ABD}"/>
              </a:ext>
            </a:extLst>
          </p:cNvPr>
          <p:cNvGrpSpPr/>
          <p:nvPr/>
        </p:nvGrpSpPr>
        <p:grpSpPr>
          <a:xfrm>
            <a:off x="4512815" y="1836239"/>
            <a:ext cx="825631" cy="963050"/>
            <a:chOff x="1234319" y="1996700"/>
            <a:chExt cx="825631" cy="963050"/>
          </a:xfrm>
        </p:grpSpPr>
        <p:grpSp>
          <p:nvGrpSpPr>
            <p:cNvPr id="3188" name="Group 3187">
              <a:extLst>
                <a:ext uri="{FF2B5EF4-FFF2-40B4-BE49-F238E27FC236}">
                  <a16:creationId xmlns:a16="http://schemas.microsoft.com/office/drawing/2014/main" id="{81293DB3-27D0-79D5-0379-CCB7BB0EFA71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193" name="Google Shape;242;p22">
                <a:extLst>
                  <a:ext uri="{FF2B5EF4-FFF2-40B4-BE49-F238E27FC236}">
                    <a16:creationId xmlns:a16="http://schemas.microsoft.com/office/drawing/2014/main" id="{C10FDDCB-F1E5-78D6-CF86-B5AE40CF2A7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4" name="Rounded Rectangle 3193">
                <a:extLst>
                  <a:ext uri="{FF2B5EF4-FFF2-40B4-BE49-F238E27FC236}">
                    <a16:creationId xmlns:a16="http://schemas.microsoft.com/office/drawing/2014/main" id="{A60791CE-7FF0-B064-135C-CFB5EE7B09B8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9" name="TextBox 3188">
              <a:extLst>
                <a:ext uri="{FF2B5EF4-FFF2-40B4-BE49-F238E27FC236}">
                  <a16:creationId xmlns:a16="http://schemas.microsoft.com/office/drawing/2014/main" id="{6142464E-1470-7F50-0585-732BED043BC6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190" name="Straight Connector 3189">
              <a:extLst>
                <a:ext uri="{FF2B5EF4-FFF2-40B4-BE49-F238E27FC236}">
                  <a16:creationId xmlns:a16="http://schemas.microsoft.com/office/drawing/2014/main" id="{8D3E3CF9-FFFD-0077-161D-7EF40386AD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1" name="Straight Connector 3190">
              <a:extLst>
                <a:ext uri="{FF2B5EF4-FFF2-40B4-BE49-F238E27FC236}">
                  <a16:creationId xmlns:a16="http://schemas.microsoft.com/office/drawing/2014/main" id="{8030BF12-5763-AEB1-E716-40595D5FE386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2" name="Straight Connector 3191">
              <a:extLst>
                <a:ext uri="{FF2B5EF4-FFF2-40B4-BE49-F238E27FC236}">
                  <a16:creationId xmlns:a16="http://schemas.microsoft.com/office/drawing/2014/main" id="{7471F762-E15C-7349-21E4-C5F2BBEA3C1B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5" name="TextBox 3194">
            <a:extLst>
              <a:ext uri="{FF2B5EF4-FFF2-40B4-BE49-F238E27FC236}">
                <a16:creationId xmlns:a16="http://schemas.microsoft.com/office/drawing/2014/main" id="{D650F821-6E37-50C3-5C34-3321CF14E47F}"/>
              </a:ext>
            </a:extLst>
          </p:cNvPr>
          <p:cNvSpPr txBox="1"/>
          <p:nvPr/>
        </p:nvSpPr>
        <p:spPr>
          <a:xfrm>
            <a:off x="1750202" y="5349278"/>
            <a:ext cx="2992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Deploying policy incurs downtime.</a:t>
            </a:r>
          </a:p>
        </p:txBody>
      </p:sp>
      <p:sp>
        <p:nvSpPr>
          <p:cNvPr id="3196" name="TextBox 3195">
            <a:extLst>
              <a:ext uri="{FF2B5EF4-FFF2-40B4-BE49-F238E27FC236}">
                <a16:creationId xmlns:a16="http://schemas.microsoft.com/office/drawing/2014/main" id="{15041827-45B0-5230-6B8D-1F48EAD5C6EC}"/>
              </a:ext>
            </a:extLst>
          </p:cNvPr>
          <p:cNvSpPr txBox="1"/>
          <p:nvPr/>
        </p:nvSpPr>
        <p:spPr>
          <a:xfrm>
            <a:off x="6103052" y="5300626"/>
            <a:ext cx="36584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Resource sharing across policies is difficult</a:t>
            </a:r>
          </a:p>
        </p:txBody>
      </p:sp>
      <p:pic>
        <p:nvPicPr>
          <p:cNvPr id="3197" name="Picture 2" descr="http://www.clker.com/cliparts/1/1/9/2/12065738771352376078Arnoud999_Right_or_wrong_5.svg.med.png">
            <a:extLst>
              <a:ext uri="{FF2B5EF4-FFF2-40B4-BE49-F238E27FC236}">
                <a16:creationId xmlns:a16="http://schemas.microsoft.com/office/drawing/2014/main" id="{28B45AC0-76D2-E6ED-3CE1-93E461423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9558801" y="5528779"/>
            <a:ext cx="405468" cy="405468"/>
          </a:xfrm>
          <a:prstGeom prst="rect">
            <a:avLst/>
          </a:prstGeom>
          <a:noFill/>
        </p:spPr>
      </p:pic>
      <p:grpSp>
        <p:nvGrpSpPr>
          <p:cNvPr id="3" name="Group 65">
            <a:extLst>
              <a:ext uri="{FF2B5EF4-FFF2-40B4-BE49-F238E27FC236}">
                <a16:creationId xmlns:a16="http://schemas.microsoft.com/office/drawing/2014/main" id="{103C702B-6C68-EE18-972E-AC2C7E7CD7E8}"/>
              </a:ext>
            </a:extLst>
          </p:cNvPr>
          <p:cNvGrpSpPr>
            <a:grpSpLocks/>
          </p:cNvGrpSpPr>
          <p:nvPr/>
        </p:nvGrpSpPr>
        <p:grpSpPr bwMode="auto">
          <a:xfrm>
            <a:off x="2795789" y="4700043"/>
            <a:ext cx="1134872" cy="649128"/>
            <a:chOff x="2423" y="2253"/>
            <a:chExt cx="257" cy="147"/>
          </a:xfrm>
        </p:grpSpPr>
        <p:sp>
          <p:nvSpPr>
            <p:cNvPr id="5" name="AutoShape 66">
              <a:extLst>
                <a:ext uri="{FF2B5EF4-FFF2-40B4-BE49-F238E27FC236}">
                  <a16:creationId xmlns:a16="http://schemas.microsoft.com/office/drawing/2014/main" id="{27917954-F738-ADA5-C6ED-B4C871662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Oval 67">
              <a:extLst>
                <a:ext uri="{FF2B5EF4-FFF2-40B4-BE49-F238E27FC236}">
                  <a16:creationId xmlns:a16="http://schemas.microsoft.com/office/drawing/2014/main" id="{FB21AD63-EEA3-D7F1-5AA0-D8665156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" name="Group 68">
              <a:extLst>
                <a:ext uri="{FF2B5EF4-FFF2-40B4-BE49-F238E27FC236}">
                  <a16:creationId xmlns:a16="http://schemas.microsoft.com/office/drawing/2014/main" id="{F95F5BF0-4C1F-593C-6505-C19F0FC16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9" name="Freeform 69">
                <a:extLst>
                  <a:ext uri="{FF2B5EF4-FFF2-40B4-BE49-F238E27FC236}">
                    <a16:creationId xmlns:a16="http://schemas.microsoft.com/office/drawing/2014/main" id="{B233A5FD-BEFC-75B0-57BB-D06F59E3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70">
                <a:extLst>
                  <a:ext uri="{FF2B5EF4-FFF2-40B4-BE49-F238E27FC236}">
                    <a16:creationId xmlns:a16="http://schemas.microsoft.com/office/drawing/2014/main" id="{401862F9-2058-8A28-8A8D-2667FC8F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71">
                <a:extLst>
                  <a:ext uri="{FF2B5EF4-FFF2-40B4-BE49-F238E27FC236}">
                    <a16:creationId xmlns:a16="http://schemas.microsoft.com/office/drawing/2014/main" id="{F85E9321-3707-6A14-4FDE-488289C70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72">
                <a:extLst>
                  <a:ext uri="{FF2B5EF4-FFF2-40B4-BE49-F238E27FC236}">
                    <a16:creationId xmlns:a16="http://schemas.microsoft.com/office/drawing/2014/main" id="{BC5CC976-9F30-ACB0-365B-C525DB46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FF3EC-DCA4-B868-59A1-06945719B298}"/>
              </a:ext>
            </a:extLst>
          </p:cNvPr>
          <p:cNvGrpSpPr/>
          <p:nvPr/>
        </p:nvGrpSpPr>
        <p:grpSpPr>
          <a:xfrm rot="18408371">
            <a:off x="2204992" y="4316609"/>
            <a:ext cx="521233" cy="544001"/>
            <a:chOff x="3184451" y="2321683"/>
            <a:chExt cx="786600" cy="96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A8F974-5B91-6A9E-A8F0-846B32A30054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20" name="Google Shape;242;p22">
                <a:extLst>
                  <a:ext uri="{FF2B5EF4-FFF2-40B4-BE49-F238E27FC236}">
                    <a16:creationId xmlns:a16="http://schemas.microsoft.com/office/drawing/2014/main" id="{A40EAD24-80DE-6EA2-261D-5F5A60CA239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280E50-4130-99ED-8D77-A088FCCCF955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A25D0121-71D4-547A-FA1C-4DE9B2445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D5D803-44FB-9B6A-A477-8FE20B8C9072}"/>
              </a:ext>
            </a:extLst>
          </p:cNvPr>
          <p:cNvGrpSpPr/>
          <p:nvPr/>
        </p:nvGrpSpPr>
        <p:grpSpPr>
          <a:xfrm>
            <a:off x="3113281" y="4013280"/>
            <a:ext cx="521233" cy="544001"/>
            <a:chOff x="3184451" y="2321683"/>
            <a:chExt cx="786600" cy="9630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33ACF9B-98A3-B388-402A-C3F599CD3497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30" name="Google Shape;242;p22">
                <a:extLst>
                  <a:ext uri="{FF2B5EF4-FFF2-40B4-BE49-F238E27FC236}">
                    <a16:creationId xmlns:a16="http://schemas.microsoft.com/office/drawing/2014/main" id="{B61C4E01-7592-F00B-50C3-0708CB7BF82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A540394A-85DF-CFBE-1E4C-0E7854E33D9F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F9992957-99C4-8144-2DF6-2DD90DE52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DE7E7F-4615-E8FC-1DD5-F0E83A336032}"/>
              </a:ext>
            </a:extLst>
          </p:cNvPr>
          <p:cNvGrpSpPr/>
          <p:nvPr/>
        </p:nvGrpSpPr>
        <p:grpSpPr>
          <a:xfrm rot="3600000">
            <a:off x="4045285" y="4323049"/>
            <a:ext cx="521233" cy="544001"/>
            <a:chOff x="3184451" y="2321683"/>
            <a:chExt cx="786600" cy="9630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7574C5B-E86E-E1D8-1786-88968308704B}"/>
                </a:ext>
              </a:extLst>
            </p:cNvPr>
            <p:cNvGrpSpPr/>
            <p:nvPr/>
          </p:nvGrpSpPr>
          <p:grpSpPr>
            <a:xfrm>
              <a:off x="3184451" y="2321683"/>
              <a:ext cx="786600" cy="963050"/>
              <a:chOff x="1110658" y="4762115"/>
              <a:chExt cx="786600" cy="963050"/>
            </a:xfrm>
          </p:grpSpPr>
          <p:pic>
            <p:nvPicPr>
              <p:cNvPr id="35" name="Google Shape;242;p22">
                <a:extLst>
                  <a:ext uri="{FF2B5EF4-FFF2-40B4-BE49-F238E27FC236}">
                    <a16:creationId xmlns:a16="http://schemas.microsoft.com/office/drawing/2014/main" id="{B18451E4-B7A8-93F2-6702-D4870949169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5F54A0C-BFDD-41EB-4901-40324DD90F97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0934856B-8291-16BD-15AD-0679802F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520" y="2690099"/>
              <a:ext cx="520461" cy="52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2205D1-395C-056F-3C80-8A1201AAF79E}"/>
              </a:ext>
            </a:extLst>
          </p:cNvPr>
          <p:cNvGrpSpPr/>
          <p:nvPr/>
        </p:nvGrpSpPr>
        <p:grpSpPr>
          <a:xfrm>
            <a:off x="6601775" y="4077978"/>
            <a:ext cx="614134" cy="751896"/>
            <a:chOff x="963602" y="5737488"/>
            <a:chExt cx="786600" cy="96305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67129BB-35AC-FC69-42E6-86EC859E7325}"/>
                </a:ext>
              </a:extLst>
            </p:cNvPr>
            <p:cNvGrpSpPr/>
            <p:nvPr/>
          </p:nvGrpSpPr>
          <p:grpSpPr>
            <a:xfrm>
              <a:off x="963602" y="5737488"/>
              <a:ext cx="786600" cy="963050"/>
              <a:chOff x="1110658" y="4762115"/>
              <a:chExt cx="786600" cy="963050"/>
            </a:xfrm>
          </p:grpSpPr>
          <p:pic>
            <p:nvPicPr>
              <p:cNvPr id="39" name="Google Shape;242;p22">
                <a:extLst>
                  <a:ext uri="{FF2B5EF4-FFF2-40B4-BE49-F238E27FC236}">
                    <a16:creationId xmlns:a16="http://schemas.microsoft.com/office/drawing/2014/main" id="{FFDC1AF0-A4F1-F6FC-B091-EF04AE7E42A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7E9BD4C6-BEAE-D55D-DB55-209E88689A96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84EC78-0684-27A1-724B-91799E27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5793" y="6117097"/>
              <a:ext cx="546100" cy="4699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F6B8AE-A62B-90A8-65FA-D94AA5CF21FD}"/>
              </a:ext>
            </a:extLst>
          </p:cNvPr>
          <p:cNvGrpSpPr/>
          <p:nvPr/>
        </p:nvGrpSpPr>
        <p:grpSpPr>
          <a:xfrm>
            <a:off x="7035969" y="4453233"/>
            <a:ext cx="614134" cy="751896"/>
            <a:chOff x="963602" y="5737490"/>
            <a:chExt cx="786600" cy="96305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CC0CCE-A417-1570-B2A4-A179CFA4AB11}"/>
                </a:ext>
              </a:extLst>
            </p:cNvPr>
            <p:cNvGrpSpPr/>
            <p:nvPr/>
          </p:nvGrpSpPr>
          <p:grpSpPr>
            <a:xfrm>
              <a:off x="963602" y="5737490"/>
              <a:ext cx="786600" cy="963050"/>
              <a:chOff x="1110658" y="4762115"/>
              <a:chExt cx="786600" cy="963050"/>
            </a:xfrm>
          </p:grpSpPr>
          <p:pic>
            <p:nvPicPr>
              <p:cNvPr id="46" name="Google Shape;242;p22">
                <a:extLst>
                  <a:ext uri="{FF2B5EF4-FFF2-40B4-BE49-F238E27FC236}">
                    <a16:creationId xmlns:a16="http://schemas.microsoft.com/office/drawing/2014/main" id="{ECDCBE3E-1928-A0D2-B523-39813DE2BD7D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538B35E-5EFC-EA85-167E-3D7B46D7A3A2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959C358-AC42-3EF1-8EB2-07368FBF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5793" y="6117097"/>
              <a:ext cx="546100" cy="469900"/>
            </a:xfrm>
            <a:prstGeom prst="rect">
              <a:avLst/>
            </a:prstGeom>
          </p:spPr>
        </p:pic>
      </p:grpSp>
      <p:pic>
        <p:nvPicPr>
          <p:cNvPr id="3143" name="Picture 3142">
            <a:extLst>
              <a:ext uri="{FF2B5EF4-FFF2-40B4-BE49-F238E27FC236}">
                <a16:creationId xmlns:a16="http://schemas.microsoft.com/office/drawing/2014/main" id="{F93B7C5F-13F0-AD87-F2B7-CEAA9C51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67" y="4442001"/>
            <a:ext cx="594360" cy="615215"/>
          </a:xfrm>
          <a:prstGeom prst="rect">
            <a:avLst/>
          </a:prstGeom>
        </p:spPr>
      </p:pic>
      <p:grpSp>
        <p:nvGrpSpPr>
          <p:cNvPr id="3145" name="Group 3144">
            <a:extLst>
              <a:ext uri="{FF2B5EF4-FFF2-40B4-BE49-F238E27FC236}">
                <a16:creationId xmlns:a16="http://schemas.microsoft.com/office/drawing/2014/main" id="{286352B1-162E-0C1D-45F3-474628BAAFDF}"/>
              </a:ext>
            </a:extLst>
          </p:cNvPr>
          <p:cNvGrpSpPr/>
          <p:nvPr/>
        </p:nvGrpSpPr>
        <p:grpSpPr>
          <a:xfrm>
            <a:off x="8503841" y="3955361"/>
            <a:ext cx="1138436" cy="1393810"/>
            <a:chOff x="8503841" y="3955361"/>
            <a:chExt cx="1138436" cy="13938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D715B91-52F3-F410-BEA6-98E1EB19530D}"/>
                </a:ext>
              </a:extLst>
            </p:cNvPr>
            <p:cNvGrpSpPr/>
            <p:nvPr/>
          </p:nvGrpSpPr>
          <p:grpSpPr>
            <a:xfrm>
              <a:off x="8503841" y="3955361"/>
              <a:ext cx="1138436" cy="1393810"/>
              <a:chOff x="1110658" y="4762115"/>
              <a:chExt cx="786600" cy="963050"/>
            </a:xfrm>
          </p:grpSpPr>
          <p:pic>
            <p:nvPicPr>
              <p:cNvPr id="49" name="Google Shape;242;p22">
                <a:extLst>
                  <a:ext uri="{FF2B5EF4-FFF2-40B4-BE49-F238E27FC236}">
                    <a16:creationId xmlns:a16="http://schemas.microsoft.com/office/drawing/2014/main" id="{06D4CAF3-4F16-9F02-B8D4-E1C1D1ADB01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BBBFAB9A-BAB2-691A-A7B4-9503BAEFC84D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40" name="Picture 3139">
              <a:extLst>
                <a:ext uri="{FF2B5EF4-FFF2-40B4-BE49-F238E27FC236}">
                  <a16:creationId xmlns:a16="http://schemas.microsoft.com/office/drawing/2014/main" id="{4DF11367-C20B-71D2-1639-1EC3CE6A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0007" y="4285697"/>
              <a:ext cx="426365" cy="366872"/>
            </a:xfrm>
            <a:prstGeom prst="rect">
              <a:avLst/>
            </a:prstGeom>
          </p:spPr>
        </p:pic>
        <p:pic>
          <p:nvPicPr>
            <p:cNvPr id="3141" name="Picture 3140">
              <a:extLst>
                <a:ext uri="{FF2B5EF4-FFF2-40B4-BE49-F238E27FC236}">
                  <a16:creationId xmlns:a16="http://schemas.microsoft.com/office/drawing/2014/main" id="{35888E54-AAF7-1EFD-47E5-D1990A6F9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0007" y="4778860"/>
              <a:ext cx="426365" cy="366872"/>
            </a:xfrm>
            <a:prstGeom prst="rect">
              <a:avLst/>
            </a:prstGeom>
          </p:spPr>
        </p:pic>
        <p:pic>
          <p:nvPicPr>
            <p:cNvPr id="3144" name="Picture 6">
              <a:extLst>
                <a:ext uri="{FF2B5EF4-FFF2-40B4-BE49-F238E27FC236}">
                  <a16:creationId xmlns:a16="http://schemas.microsoft.com/office/drawing/2014/main" id="{20A848AF-68D1-D7BA-B440-F217E6ABF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678" y="4575338"/>
              <a:ext cx="520374" cy="520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975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" grpId="0"/>
      <p:bldP spid="31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8DBB-F5B0-9AAE-EB20-74514D7A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introspection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B62A-566D-CA16-F739-EC3BFC5F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29</a:t>
            </a:fld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4DF792D-3E3B-DC24-B884-DB58CFFF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55" y="3652831"/>
            <a:ext cx="548160" cy="567394"/>
          </a:xfrm>
          <a:prstGeom prst="rect">
            <a:avLst/>
          </a:prstGeom>
        </p:spPr>
      </p:pic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6C38CEEC-5150-245B-6DF2-BE052A05AB23}"/>
              </a:ext>
            </a:extLst>
          </p:cNvPr>
          <p:cNvGrpSpPr/>
          <p:nvPr/>
        </p:nvGrpSpPr>
        <p:grpSpPr>
          <a:xfrm>
            <a:off x="1860033" y="4052201"/>
            <a:ext cx="825631" cy="963050"/>
            <a:chOff x="1234319" y="1996700"/>
            <a:chExt cx="825631" cy="963050"/>
          </a:xfrm>
        </p:grpSpPr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7B5491DA-63E7-636B-6934-ABB0A207083A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079" name="Google Shape;242;p22">
                <a:extLst>
                  <a:ext uri="{FF2B5EF4-FFF2-40B4-BE49-F238E27FC236}">
                    <a16:creationId xmlns:a16="http://schemas.microsoft.com/office/drawing/2014/main" id="{16CD13BE-475F-4E72-84F0-0E2CDF59336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0" name="Rounded Rectangle 3079">
                <a:extLst>
                  <a:ext uri="{FF2B5EF4-FFF2-40B4-BE49-F238E27FC236}">
                    <a16:creationId xmlns:a16="http://schemas.microsoft.com/office/drawing/2014/main" id="{7E8C727F-FB21-9F02-4AA0-828FD4820CE7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7644E626-A529-2587-5B6D-8C5F8986EC34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076" name="Straight Connector 3075">
              <a:extLst>
                <a:ext uri="{FF2B5EF4-FFF2-40B4-BE49-F238E27FC236}">
                  <a16:creationId xmlns:a16="http://schemas.microsoft.com/office/drawing/2014/main" id="{C7026DC5-8A45-8134-824A-F0C864EB7AA9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7B0B9BCF-DC4F-94A8-E54F-4D478AE56287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Straight Connector 3077">
              <a:extLst>
                <a:ext uri="{FF2B5EF4-FFF2-40B4-BE49-F238E27FC236}">
                  <a16:creationId xmlns:a16="http://schemas.microsoft.com/office/drawing/2014/main" id="{2AD9FC27-7B72-DF79-5F93-661B35930BE6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1660684B-766B-727A-7046-D4F544129738}"/>
              </a:ext>
            </a:extLst>
          </p:cNvPr>
          <p:cNvGrpSpPr/>
          <p:nvPr/>
        </p:nvGrpSpPr>
        <p:grpSpPr>
          <a:xfrm>
            <a:off x="2158668" y="3678253"/>
            <a:ext cx="825631" cy="963050"/>
            <a:chOff x="1234319" y="1996700"/>
            <a:chExt cx="825631" cy="963050"/>
          </a:xfrm>
        </p:grpSpPr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E3CD8BB6-B911-A9C5-94BE-EA5B547F9872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087" name="Google Shape;242;p22">
                <a:extLst>
                  <a:ext uri="{FF2B5EF4-FFF2-40B4-BE49-F238E27FC236}">
                    <a16:creationId xmlns:a16="http://schemas.microsoft.com/office/drawing/2014/main" id="{522A57BB-0201-BD6B-FBFD-21F74F69E31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8" name="Rounded Rectangle 3087">
                <a:extLst>
                  <a:ext uri="{FF2B5EF4-FFF2-40B4-BE49-F238E27FC236}">
                    <a16:creationId xmlns:a16="http://schemas.microsoft.com/office/drawing/2014/main" id="{A2A6D081-32F0-FD93-066E-9B26F1BA6799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3" name="TextBox 3082">
              <a:extLst>
                <a:ext uri="{FF2B5EF4-FFF2-40B4-BE49-F238E27FC236}">
                  <a16:creationId xmlns:a16="http://schemas.microsoft.com/office/drawing/2014/main" id="{414F708B-7022-7CDC-D50F-C2A2DA11F58A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2A35D143-4C2B-BC0B-3CC3-3DCAE46C99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Connector 3084">
              <a:extLst>
                <a:ext uri="{FF2B5EF4-FFF2-40B4-BE49-F238E27FC236}">
                  <a16:creationId xmlns:a16="http://schemas.microsoft.com/office/drawing/2014/main" id="{86FC2A08-044F-43D2-47D4-595DDD3D7F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Connector 3085">
              <a:extLst>
                <a:ext uri="{FF2B5EF4-FFF2-40B4-BE49-F238E27FC236}">
                  <a16:creationId xmlns:a16="http://schemas.microsoft.com/office/drawing/2014/main" id="{AAA6E255-4CFD-BAAD-44B4-C4BEFEDFA5AF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88928D87-0C49-905F-D3A6-5AD24558FE6A}"/>
              </a:ext>
            </a:extLst>
          </p:cNvPr>
          <p:cNvGrpSpPr/>
          <p:nvPr/>
        </p:nvGrpSpPr>
        <p:grpSpPr>
          <a:xfrm>
            <a:off x="2442187" y="3287244"/>
            <a:ext cx="825631" cy="963050"/>
            <a:chOff x="1234319" y="1996700"/>
            <a:chExt cx="825631" cy="963050"/>
          </a:xfrm>
        </p:grpSpPr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F096BD0C-F836-7D7F-50D7-7B81809F2F86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3095" name="Google Shape;242;p22">
                <a:extLst>
                  <a:ext uri="{FF2B5EF4-FFF2-40B4-BE49-F238E27FC236}">
                    <a16:creationId xmlns:a16="http://schemas.microsoft.com/office/drawing/2014/main" id="{5F5ACB09-1D41-F98F-435D-E47A1B34CE6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6" name="Rounded Rectangle 3095">
                <a:extLst>
                  <a:ext uri="{FF2B5EF4-FFF2-40B4-BE49-F238E27FC236}">
                    <a16:creationId xmlns:a16="http://schemas.microsoft.com/office/drawing/2014/main" id="{6C6AEB69-6C9D-B5CD-5E18-EEB93987D7B5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CDBFDDD8-F316-39EA-0E37-3C55B20A0D81}"/>
                </a:ext>
              </a:extLst>
            </p:cNvPr>
            <p:cNvSpPr txBox="1"/>
            <p:nvPr/>
          </p:nvSpPr>
          <p:spPr>
            <a:xfrm>
              <a:off x="1273350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/>
                <a:t>.DSL</a:t>
              </a:r>
            </a:p>
          </p:txBody>
        </p:sp>
        <p:cxnSp>
          <p:nvCxnSpPr>
            <p:cNvPr id="3092" name="Straight Connector 3091">
              <a:extLst>
                <a:ext uri="{FF2B5EF4-FFF2-40B4-BE49-F238E27FC236}">
                  <a16:creationId xmlns:a16="http://schemas.microsoft.com/office/drawing/2014/main" id="{68F714A3-65B0-FF2B-F6C2-7B6DF2C052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Connector 3092">
              <a:extLst>
                <a:ext uri="{FF2B5EF4-FFF2-40B4-BE49-F238E27FC236}">
                  <a16:creationId xmlns:a16="http://schemas.microsoft.com/office/drawing/2014/main" id="{7DC57F62-41E5-1EC4-11DC-7A4E11AA7CC6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A8A8A38D-311A-98FC-308D-6485E5F73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FD7BC0BA-09A4-EB29-7FEB-79C5E101D6D5}"/>
              </a:ext>
            </a:extLst>
          </p:cNvPr>
          <p:cNvGrpSpPr/>
          <p:nvPr/>
        </p:nvGrpSpPr>
        <p:grpSpPr>
          <a:xfrm>
            <a:off x="4704134" y="3567698"/>
            <a:ext cx="1268107" cy="1341603"/>
            <a:chOff x="4045334" y="5306126"/>
            <a:chExt cx="910292" cy="963050"/>
          </a:xfrm>
        </p:grpSpPr>
        <p:grpSp>
          <p:nvGrpSpPr>
            <p:cNvPr id="3097" name="Group 3096">
              <a:extLst>
                <a:ext uri="{FF2B5EF4-FFF2-40B4-BE49-F238E27FC236}">
                  <a16:creationId xmlns:a16="http://schemas.microsoft.com/office/drawing/2014/main" id="{1D197EB9-A79E-BCBD-D89A-1D971A3B2BAC}"/>
                </a:ext>
              </a:extLst>
            </p:cNvPr>
            <p:cNvGrpSpPr/>
            <p:nvPr/>
          </p:nvGrpSpPr>
          <p:grpSpPr>
            <a:xfrm>
              <a:off x="4045334" y="5306126"/>
              <a:ext cx="786600" cy="963050"/>
              <a:chOff x="1110658" y="4762115"/>
              <a:chExt cx="786600" cy="963050"/>
            </a:xfrm>
          </p:grpSpPr>
          <p:pic>
            <p:nvPicPr>
              <p:cNvPr id="3098" name="Google Shape;242;p22">
                <a:extLst>
                  <a:ext uri="{FF2B5EF4-FFF2-40B4-BE49-F238E27FC236}">
                    <a16:creationId xmlns:a16="http://schemas.microsoft.com/office/drawing/2014/main" id="{73C34939-8FA9-588B-2C1F-56B8A6CB99D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9" name="Rounded Rectangle 3098">
                <a:extLst>
                  <a:ext uri="{FF2B5EF4-FFF2-40B4-BE49-F238E27FC236}">
                    <a16:creationId xmlns:a16="http://schemas.microsoft.com/office/drawing/2014/main" id="{7BE45C3F-CDB2-7C83-3B6A-829BA0927E87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00" name="Straight Connector 3099">
              <a:extLst>
                <a:ext uri="{FF2B5EF4-FFF2-40B4-BE49-F238E27FC236}">
                  <a16:creationId xmlns:a16="http://schemas.microsoft.com/office/drawing/2014/main" id="{01772D27-C488-59C7-5307-363D48D04C50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899717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FFCF4D7B-7E61-3667-D18F-7C6721246BF4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728644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Straight Connector 3101">
              <a:extLst>
                <a:ext uri="{FF2B5EF4-FFF2-40B4-BE49-F238E27FC236}">
                  <a16:creationId xmlns:a16="http://schemas.microsoft.com/office/drawing/2014/main" id="{472DF951-7402-153A-B287-C1BAB9AAD046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815818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884F53B7-07D8-A6C3-C6FF-E76D96669B84}"/>
                </a:ext>
              </a:extLst>
            </p:cNvPr>
            <p:cNvSpPr txBox="1"/>
            <p:nvPr/>
          </p:nvSpPr>
          <p:spPr>
            <a:xfrm>
              <a:off x="4169026" y="5862758"/>
              <a:ext cx="786600" cy="29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.AIM</a:t>
              </a:r>
            </a:p>
          </p:txBody>
        </p:sp>
      </p:grpSp>
      <p:sp>
        <p:nvSpPr>
          <p:cNvPr id="3129" name="TextBox 3128">
            <a:extLst>
              <a:ext uri="{FF2B5EF4-FFF2-40B4-BE49-F238E27FC236}">
                <a16:creationId xmlns:a16="http://schemas.microsoft.com/office/drawing/2014/main" id="{B117C113-92E7-EEA5-939A-64CAD46E6B2D}"/>
              </a:ext>
            </a:extLst>
          </p:cNvPr>
          <p:cNvSpPr txBox="1"/>
          <p:nvPr/>
        </p:nvSpPr>
        <p:spPr>
          <a:xfrm>
            <a:off x="3260492" y="4391123"/>
            <a:ext cx="121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Frontend</a:t>
            </a:r>
          </a:p>
          <a:p>
            <a:pPr algn="ctr"/>
            <a:r>
              <a:rPr lang="en-US" dirty="0"/>
              <a:t>compile</a:t>
            </a:r>
          </a:p>
        </p:txBody>
      </p:sp>
      <p:sp>
        <p:nvSpPr>
          <p:cNvPr id="3219" name="TextBox 3218">
            <a:extLst>
              <a:ext uri="{FF2B5EF4-FFF2-40B4-BE49-F238E27FC236}">
                <a16:creationId xmlns:a16="http://schemas.microsoft.com/office/drawing/2014/main" id="{6A6525C3-639B-490C-3361-4677C7E8FB29}"/>
              </a:ext>
            </a:extLst>
          </p:cNvPr>
          <p:cNvSpPr txBox="1"/>
          <p:nvPr/>
        </p:nvSpPr>
        <p:spPr>
          <a:xfrm>
            <a:off x="2197699" y="5697413"/>
            <a:ext cx="93838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AIM instr. are shared implementation across DSL primitives.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AIM is further compiled config MAT inside switch reconfigurable engines.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9449FD-9381-4834-D886-BB9A66419F52}"/>
              </a:ext>
            </a:extLst>
          </p:cNvPr>
          <p:cNvGrpSpPr/>
          <p:nvPr/>
        </p:nvGrpSpPr>
        <p:grpSpPr>
          <a:xfrm>
            <a:off x="3206713" y="1734101"/>
            <a:ext cx="806842" cy="963050"/>
            <a:chOff x="1214077" y="1996700"/>
            <a:chExt cx="806842" cy="963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FF45E-E804-83A3-BF50-4980F531DC8C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13" name="Google Shape;242;p22">
                <a:extLst>
                  <a:ext uri="{FF2B5EF4-FFF2-40B4-BE49-F238E27FC236}">
                    <a16:creationId xmlns:a16="http://schemas.microsoft.com/office/drawing/2014/main" id="{1A8330B2-4C62-45AB-6233-E74A8A9C428F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BFA885C-03DA-0030-A552-F5DF827A5CFF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205A78-C015-CA92-E994-09D6D781F7B3}"/>
                </a:ext>
              </a:extLst>
            </p:cNvPr>
            <p:cNvSpPr txBox="1"/>
            <p:nvPr/>
          </p:nvSpPr>
          <p:spPr>
            <a:xfrm>
              <a:off x="1214077" y="2537942"/>
              <a:ext cx="786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/>
                <a:t>.C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7B473E-C9DC-3A95-633F-1B2ACC402CEF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5FF021-7797-691F-9854-AB1A9420C0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F73BD4-8487-9A08-1CDF-D6F826C4F79A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2E80559-6DAA-4B5F-4C5A-125280BB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94" y="1710677"/>
            <a:ext cx="579482" cy="5998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B99596-577D-F87D-C8DE-FF7053702D11}"/>
              </a:ext>
            </a:extLst>
          </p:cNvPr>
          <p:cNvSpPr txBox="1"/>
          <p:nvPr/>
        </p:nvSpPr>
        <p:spPr>
          <a:xfrm>
            <a:off x="4345555" y="2444605"/>
            <a:ext cx="121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0A6E3E-5087-0959-5E91-4F70BABA77AA}"/>
              </a:ext>
            </a:extLst>
          </p:cNvPr>
          <p:cNvGrpSpPr/>
          <p:nvPr/>
        </p:nvGrpSpPr>
        <p:grpSpPr>
          <a:xfrm>
            <a:off x="5615887" y="1775260"/>
            <a:ext cx="840013" cy="963050"/>
            <a:chOff x="4045334" y="5306126"/>
            <a:chExt cx="840013" cy="96305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8C4C98-2074-0836-0F8C-E3A597EF0723}"/>
                </a:ext>
              </a:extLst>
            </p:cNvPr>
            <p:cNvGrpSpPr/>
            <p:nvPr/>
          </p:nvGrpSpPr>
          <p:grpSpPr>
            <a:xfrm>
              <a:off x="4045334" y="5306126"/>
              <a:ext cx="786600" cy="963050"/>
              <a:chOff x="1110658" y="4762115"/>
              <a:chExt cx="786600" cy="963050"/>
            </a:xfrm>
          </p:grpSpPr>
          <p:pic>
            <p:nvPicPr>
              <p:cNvPr id="27" name="Google Shape;242;p22">
                <a:extLst>
                  <a:ext uri="{FF2B5EF4-FFF2-40B4-BE49-F238E27FC236}">
                    <a16:creationId xmlns:a16="http://schemas.microsoft.com/office/drawing/2014/main" id="{8D5089B3-E315-4CF2-0F65-F8E1B27E3D2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2F6CC05-3BDE-2B25-785E-B7A6268BFE45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7415BE-9905-3E45-84D0-A3901B8F2D0D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899717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2D489F-6F15-DB97-9705-3C33A1C91F53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728644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A31108-8B37-14A3-7085-C3EBEF8A7A97}"/>
                </a:ext>
              </a:extLst>
            </p:cNvPr>
            <p:cNvCxnSpPr>
              <a:cxnSpLocks/>
            </p:cNvCxnSpPr>
            <p:nvPr/>
          </p:nvCxnSpPr>
          <p:spPr>
            <a:xfrm>
              <a:off x="4181873" y="5815818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8D3003-54CD-B465-A2E1-3463D58BF843}"/>
                </a:ext>
              </a:extLst>
            </p:cNvPr>
            <p:cNvSpPr txBox="1"/>
            <p:nvPr/>
          </p:nvSpPr>
          <p:spPr>
            <a:xfrm>
              <a:off x="4098747" y="5862758"/>
              <a:ext cx="78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.ASM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85F1226-DE71-A2FC-BC0C-86518B2A6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577" y="2098945"/>
            <a:ext cx="929747" cy="697311"/>
          </a:xfrm>
          <a:prstGeom prst="rect">
            <a:avLst/>
          </a:prstGeom>
        </p:spPr>
      </p:pic>
      <p:pic>
        <p:nvPicPr>
          <p:cNvPr id="30" name="Picture 3" descr="C:\Users\Andreas Haeberlen\AppData\Local\Microsoft\Windows\Temporary Internet Files\Content.IE5\EUZBJCBX\MC900434845[2].png">
            <a:extLst>
              <a:ext uri="{FF2B5EF4-FFF2-40B4-BE49-F238E27FC236}">
                <a16:creationId xmlns:a16="http://schemas.microsoft.com/office/drawing/2014/main" id="{8EDD6CC9-8CE5-F252-CB0D-44E7DB75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94943" y="1649538"/>
            <a:ext cx="1065019" cy="1065019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B5A6AE-E41E-8565-8706-FAB2BF6A6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4" y="1826730"/>
            <a:ext cx="472352" cy="4632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120BD5-D886-C6EE-6DC2-9CFD3EEE1CEF}"/>
              </a:ext>
            </a:extLst>
          </p:cNvPr>
          <p:cNvSpPr txBox="1"/>
          <p:nvPr/>
        </p:nvSpPr>
        <p:spPr>
          <a:xfrm>
            <a:off x="6648370" y="2437897"/>
            <a:ext cx="121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cxnSp>
        <p:nvCxnSpPr>
          <p:cNvPr id="3142" name="Straight Connector 3141">
            <a:extLst>
              <a:ext uri="{FF2B5EF4-FFF2-40B4-BE49-F238E27FC236}">
                <a16:creationId xmlns:a16="http://schemas.microsoft.com/office/drawing/2014/main" id="{74472DBF-FC36-0173-CBBD-FF60774FDC1B}"/>
              </a:ext>
            </a:extLst>
          </p:cNvPr>
          <p:cNvCxnSpPr/>
          <p:nvPr/>
        </p:nvCxnSpPr>
        <p:spPr>
          <a:xfrm flipV="1">
            <a:off x="4404119" y="4893008"/>
            <a:ext cx="355324" cy="39617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3" name="Straight Connector 3142">
            <a:extLst>
              <a:ext uri="{FF2B5EF4-FFF2-40B4-BE49-F238E27FC236}">
                <a16:creationId xmlns:a16="http://schemas.microsoft.com/office/drawing/2014/main" id="{0B254FC1-6E75-3FD5-4D56-734A0D03473C}"/>
              </a:ext>
            </a:extLst>
          </p:cNvPr>
          <p:cNvCxnSpPr>
            <a:cxnSpLocks/>
          </p:cNvCxnSpPr>
          <p:nvPr/>
        </p:nvCxnSpPr>
        <p:spPr>
          <a:xfrm flipH="1" flipV="1">
            <a:off x="5726280" y="4884033"/>
            <a:ext cx="417561" cy="4011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7" name="TextBox 3146">
            <a:extLst>
              <a:ext uri="{FF2B5EF4-FFF2-40B4-BE49-F238E27FC236}">
                <a16:creationId xmlns:a16="http://schemas.microsoft.com/office/drawing/2014/main" id="{64B2AA32-B9DD-8E29-BB42-8A86205B4DED}"/>
              </a:ext>
            </a:extLst>
          </p:cNvPr>
          <p:cNvSpPr txBox="1"/>
          <p:nvPr/>
        </p:nvSpPr>
        <p:spPr>
          <a:xfrm>
            <a:off x="4294507" y="5225955"/>
            <a:ext cx="225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Mov, Push, Pop, etc.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CA42BD9B-1415-E0D3-D180-185901CB9971}"/>
              </a:ext>
            </a:extLst>
          </p:cNvPr>
          <p:cNvSpPr/>
          <p:nvPr/>
        </p:nvSpPr>
        <p:spPr>
          <a:xfrm rot="16200000">
            <a:off x="4664868" y="2076373"/>
            <a:ext cx="322554" cy="64940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E026196-7E90-3CB5-6425-4F2E8C04AAA1}"/>
              </a:ext>
            </a:extLst>
          </p:cNvPr>
          <p:cNvSpPr/>
          <p:nvPr/>
        </p:nvSpPr>
        <p:spPr>
          <a:xfrm rot="16200000">
            <a:off x="6888227" y="2094251"/>
            <a:ext cx="322554" cy="64940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E266D47-5925-E872-44FF-A0AD4809F23F}"/>
              </a:ext>
            </a:extLst>
          </p:cNvPr>
          <p:cNvSpPr/>
          <p:nvPr/>
        </p:nvSpPr>
        <p:spPr>
          <a:xfrm rot="16200000">
            <a:off x="3702961" y="4032691"/>
            <a:ext cx="322554" cy="64940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7" name="Group 3176">
            <a:extLst>
              <a:ext uri="{FF2B5EF4-FFF2-40B4-BE49-F238E27FC236}">
                <a16:creationId xmlns:a16="http://schemas.microsoft.com/office/drawing/2014/main" id="{F1E9C161-E566-7418-6B56-804BB43918B8}"/>
              </a:ext>
            </a:extLst>
          </p:cNvPr>
          <p:cNvGrpSpPr/>
          <p:nvPr/>
        </p:nvGrpSpPr>
        <p:grpSpPr>
          <a:xfrm>
            <a:off x="6785554" y="3598971"/>
            <a:ext cx="1194041" cy="1426004"/>
            <a:chOff x="6785554" y="3598971"/>
            <a:chExt cx="1194041" cy="1426004"/>
          </a:xfrm>
        </p:grpSpPr>
        <p:grpSp>
          <p:nvGrpSpPr>
            <p:cNvPr id="47" name="Group 65">
              <a:extLst>
                <a:ext uri="{FF2B5EF4-FFF2-40B4-BE49-F238E27FC236}">
                  <a16:creationId xmlns:a16="http://schemas.microsoft.com/office/drawing/2014/main" id="{CE70B23C-86C5-8523-6A7F-AB08D7D87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5554" y="4449297"/>
              <a:ext cx="1006459" cy="575678"/>
              <a:chOff x="2423" y="2253"/>
              <a:chExt cx="257" cy="147"/>
            </a:xfrm>
          </p:grpSpPr>
          <p:sp>
            <p:nvSpPr>
              <p:cNvPr id="48" name="AutoShape 66">
                <a:extLst>
                  <a:ext uri="{FF2B5EF4-FFF2-40B4-BE49-F238E27FC236}">
                    <a16:creationId xmlns:a16="http://schemas.microsoft.com/office/drawing/2014/main" id="{A4A05E4F-52E5-33E9-9A17-E6A240EF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Oval 67">
                <a:extLst>
                  <a:ext uri="{FF2B5EF4-FFF2-40B4-BE49-F238E27FC236}">
                    <a16:creationId xmlns:a16="http://schemas.microsoft.com/office/drawing/2014/main" id="{668529DA-F4A7-0872-9BDD-FD4E5221A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50" name="Group 68">
                <a:extLst>
                  <a:ext uri="{FF2B5EF4-FFF2-40B4-BE49-F238E27FC236}">
                    <a16:creationId xmlns:a16="http://schemas.microsoft.com/office/drawing/2014/main" id="{EFBF161E-6FCA-B274-AED9-F01F0CE01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2254"/>
                <a:ext cx="166" cy="52"/>
                <a:chOff x="2242" y="2225"/>
                <a:chExt cx="626" cy="249"/>
              </a:xfrm>
            </p:grpSpPr>
            <p:sp>
              <p:nvSpPr>
                <p:cNvPr id="3136" name="Freeform 69">
                  <a:extLst>
                    <a:ext uri="{FF2B5EF4-FFF2-40B4-BE49-F238E27FC236}">
                      <a16:creationId xmlns:a16="http://schemas.microsoft.com/office/drawing/2014/main" id="{D520B93C-0B01-8171-C6A2-D74003524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37" name="Freeform 70">
                  <a:extLst>
                    <a:ext uri="{FF2B5EF4-FFF2-40B4-BE49-F238E27FC236}">
                      <a16:creationId xmlns:a16="http://schemas.microsoft.com/office/drawing/2014/main" id="{D325A109-43CB-950B-01FC-C04374DAC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38" name="Freeform 71">
                  <a:extLst>
                    <a:ext uri="{FF2B5EF4-FFF2-40B4-BE49-F238E27FC236}">
                      <a16:creationId xmlns:a16="http://schemas.microsoft.com/office/drawing/2014/main" id="{91062D78-5578-35C1-CA6C-6196D7949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39" name="Freeform 72">
                  <a:extLst>
                    <a:ext uri="{FF2B5EF4-FFF2-40B4-BE49-F238E27FC236}">
                      <a16:creationId xmlns:a16="http://schemas.microsoft.com/office/drawing/2014/main" id="{5906B646-8F76-7404-2CA4-B63CB284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E1C42B-2CEB-BE41-9575-52ADF52353F3}"/>
                </a:ext>
              </a:extLst>
            </p:cNvPr>
            <p:cNvGrpSpPr/>
            <p:nvPr/>
          </p:nvGrpSpPr>
          <p:grpSpPr>
            <a:xfrm>
              <a:off x="7244596" y="3598971"/>
              <a:ext cx="734999" cy="899874"/>
              <a:chOff x="8503841" y="3955361"/>
              <a:chExt cx="1138436" cy="139381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2F4BF6A-9D77-BFB7-6702-C06B427D3BFC}"/>
                  </a:ext>
                </a:extLst>
              </p:cNvPr>
              <p:cNvGrpSpPr/>
              <p:nvPr/>
            </p:nvGrpSpPr>
            <p:grpSpPr>
              <a:xfrm>
                <a:off x="8503841" y="3955361"/>
                <a:ext cx="1138436" cy="1393810"/>
                <a:chOff x="1110658" y="4762115"/>
                <a:chExt cx="786600" cy="963050"/>
              </a:xfrm>
            </p:grpSpPr>
            <p:pic>
              <p:nvPicPr>
                <p:cNvPr id="38" name="Google Shape;242;p22">
                  <a:extLst>
                    <a:ext uri="{FF2B5EF4-FFF2-40B4-BE49-F238E27FC236}">
                      <a16:creationId xmlns:a16="http://schemas.microsoft.com/office/drawing/2014/main" id="{6BFCB677-F485-FA71-C098-F4D0D0C6C084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10658" y="4762115"/>
                  <a:ext cx="786600" cy="963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6976EB74-2A7C-7BE5-92C8-DF62CD696073}"/>
                    </a:ext>
                  </a:extLst>
                </p:cNvPr>
                <p:cNvSpPr/>
                <p:nvPr/>
              </p:nvSpPr>
              <p:spPr>
                <a:xfrm>
                  <a:off x="1188719" y="5102352"/>
                  <a:ext cx="594360" cy="54864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AB18546-5046-AA57-BE76-2B404135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0007" y="4285697"/>
                <a:ext cx="426365" cy="3668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64692BA-6275-0A6E-33C8-6E7E800A4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0007" y="4778860"/>
                <a:ext cx="426365" cy="366872"/>
              </a:xfrm>
              <a:prstGeom prst="rect">
                <a:avLst/>
              </a:prstGeom>
            </p:spPr>
          </p:pic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70BD34DB-707F-7593-0FD5-F5EC275B1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0678" y="4575338"/>
                <a:ext cx="520374" cy="520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45" name="Up-Down Arrow 3144">
            <a:extLst>
              <a:ext uri="{FF2B5EF4-FFF2-40B4-BE49-F238E27FC236}">
                <a16:creationId xmlns:a16="http://schemas.microsoft.com/office/drawing/2014/main" id="{58AF31BD-E4E9-C2D6-DD07-34B63990730E}"/>
              </a:ext>
            </a:extLst>
          </p:cNvPr>
          <p:cNvSpPr/>
          <p:nvPr/>
        </p:nvSpPr>
        <p:spPr>
          <a:xfrm rot="5400000">
            <a:off x="6293873" y="3738135"/>
            <a:ext cx="342672" cy="95014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8" name="Group 3177">
            <a:extLst>
              <a:ext uri="{FF2B5EF4-FFF2-40B4-BE49-F238E27FC236}">
                <a16:creationId xmlns:a16="http://schemas.microsoft.com/office/drawing/2014/main" id="{5BD5024A-17C9-CC9F-CBEC-903C03BB3C7C}"/>
              </a:ext>
            </a:extLst>
          </p:cNvPr>
          <p:cNvGrpSpPr/>
          <p:nvPr/>
        </p:nvGrpSpPr>
        <p:grpSpPr>
          <a:xfrm>
            <a:off x="6058356" y="3596507"/>
            <a:ext cx="4077629" cy="1393416"/>
            <a:chOff x="6058356" y="3596507"/>
            <a:chExt cx="4077629" cy="1393416"/>
          </a:xfrm>
        </p:grpSpPr>
        <p:pic>
          <p:nvPicPr>
            <p:cNvPr id="3179" name="Picture 3178">
              <a:extLst>
                <a:ext uri="{FF2B5EF4-FFF2-40B4-BE49-F238E27FC236}">
                  <a16:creationId xmlns:a16="http://schemas.microsoft.com/office/drawing/2014/main" id="{2E2053BD-B749-1308-B918-43C5C02A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847" y="3649057"/>
              <a:ext cx="545445" cy="564583"/>
            </a:xfrm>
            <a:prstGeom prst="rect">
              <a:avLst/>
            </a:prstGeom>
          </p:spPr>
        </p:pic>
        <p:grpSp>
          <p:nvGrpSpPr>
            <p:cNvPr id="3180" name="Group 3179">
              <a:extLst>
                <a:ext uri="{FF2B5EF4-FFF2-40B4-BE49-F238E27FC236}">
                  <a16:creationId xmlns:a16="http://schemas.microsoft.com/office/drawing/2014/main" id="{3E2CF97C-60C5-428A-5677-1683EB0943B9}"/>
                </a:ext>
              </a:extLst>
            </p:cNvPr>
            <p:cNvGrpSpPr/>
            <p:nvPr/>
          </p:nvGrpSpPr>
          <p:grpSpPr>
            <a:xfrm>
              <a:off x="7508801" y="3596507"/>
              <a:ext cx="1066935" cy="1273497"/>
              <a:chOff x="1214077" y="1996700"/>
              <a:chExt cx="806842" cy="963050"/>
            </a:xfrm>
          </p:grpSpPr>
          <p:grpSp>
            <p:nvGrpSpPr>
              <p:cNvPr id="3186" name="Group 3185">
                <a:extLst>
                  <a:ext uri="{FF2B5EF4-FFF2-40B4-BE49-F238E27FC236}">
                    <a16:creationId xmlns:a16="http://schemas.microsoft.com/office/drawing/2014/main" id="{B6D98FD2-D229-FD69-7C7F-0885F4DA1499}"/>
                  </a:ext>
                </a:extLst>
              </p:cNvPr>
              <p:cNvGrpSpPr/>
              <p:nvPr/>
            </p:nvGrpSpPr>
            <p:grpSpPr>
              <a:xfrm>
                <a:off x="1234319" y="1996700"/>
                <a:ext cx="786600" cy="963050"/>
                <a:chOff x="1110658" y="4762115"/>
                <a:chExt cx="786600" cy="963050"/>
              </a:xfrm>
            </p:grpSpPr>
            <p:pic>
              <p:nvPicPr>
                <p:cNvPr id="3191" name="Google Shape;242;p22">
                  <a:extLst>
                    <a:ext uri="{FF2B5EF4-FFF2-40B4-BE49-F238E27FC236}">
                      <a16:creationId xmlns:a16="http://schemas.microsoft.com/office/drawing/2014/main" id="{D18DA815-5059-1B70-9871-0438D6F2CDD5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10658" y="4762115"/>
                  <a:ext cx="786600" cy="963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92" name="Rounded Rectangle 3191">
                  <a:extLst>
                    <a:ext uri="{FF2B5EF4-FFF2-40B4-BE49-F238E27FC236}">
                      <a16:creationId xmlns:a16="http://schemas.microsoft.com/office/drawing/2014/main" id="{785F2C0B-E3DC-D8B6-E7EC-50050777DA01}"/>
                    </a:ext>
                  </a:extLst>
                </p:cNvPr>
                <p:cNvSpPr/>
                <p:nvPr/>
              </p:nvSpPr>
              <p:spPr>
                <a:xfrm>
                  <a:off x="1188719" y="5102352"/>
                  <a:ext cx="594360" cy="54864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7" name="TextBox 3186">
                <a:extLst>
                  <a:ext uri="{FF2B5EF4-FFF2-40B4-BE49-F238E27FC236}">
                    <a16:creationId xmlns:a16="http://schemas.microsoft.com/office/drawing/2014/main" id="{F0902476-D97C-0503-E108-070420228FE7}"/>
                  </a:ext>
                </a:extLst>
              </p:cNvPr>
              <p:cNvSpPr txBox="1"/>
              <p:nvPr/>
            </p:nvSpPr>
            <p:spPr>
              <a:xfrm>
                <a:off x="1214077" y="2537942"/>
                <a:ext cx="786600" cy="298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.conf</a:t>
                </a:r>
              </a:p>
            </p:txBody>
          </p:sp>
          <p:cxnSp>
            <p:nvCxnSpPr>
              <p:cNvPr id="3188" name="Straight Connector 3187">
                <a:extLst>
                  <a:ext uri="{FF2B5EF4-FFF2-40B4-BE49-F238E27FC236}">
                    <a16:creationId xmlns:a16="http://schemas.microsoft.com/office/drawing/2014/main" id="{9CA33801-044B-FEEE-14C2-9A2767E6F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100" y="2564869"/>
                <a:ext cx="5029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9" name="Straight Connector 3188">
                <a:extLst>
                  <a:ext uri="{FF2B5EF4-FFF2-40B4-BE49-F238E27FC236}">
                    <a16:creationId xmlns:a16="http://schemas.microsoft.com/office/drawing/2014/main" id="{648F1EEF-83D8-45D6-471B-85DC2968E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100" y="2393796"/>
                <a:ext cx="5029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0" name="Straight Connector 3189">
                <a:extLst>
                  <a:ext uri="{FF2B5EF4-FFF2-40B4-BE49-F238E27FC236}">
                    <a16:creationId xmlns:a16="http://schemas.microsoft.com/office/drawing/2014/main" id="{0ED2777E-B795-0476-9CA6-8B10AAF6E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8100" y="2480970"/>
                <a:ext cx="5029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1" name="TextBox 3180">
              <a:extLst>
                <a:ext uri="{FF2B5EF4-FFF2-40B4-BE49-F238E27FC236}">
                  <a16:creationId xmlns:a16="http://schemas.microsoft.com/office/drawing/2014/main" id="{07EF5C33-16AE-44E7-95C2-ED21FA46C409}"/>
                </a:ext>
              </a:extLst>
            </p:cNvPr>
            <p:cNvSpPr txBox="1"/>
            <p:nvPr/>
          </p:nvSpPr>
          <p:spPr>
            <a:xfrm>
              <a:off x="8919066" y="4379164"/>
              <a:ext cx="1216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config</a:t>
              </a:r>
            </a:p>
          </p:txBody>
        </p:sp>
        <p:pic>
          <p:nvPicPr>
            <p:cNvPr id="3182" name="Picture 3181">
              <a:extLst>
                <a:ext uri="{FF2B5EF4-FFF2-40B4-BE49-F238E27FC236}">
                  <a16:creationId xmlns:a16="http://schemas.microsoft.com/office/drawing/2014/main" id="{2158F712-855E-9C13-886D-0CD9968F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78290" y="3778521"/>
              <a:ext cx="363343" cy="364923"/>
            </a:xfrm>
            <a:prstGeom prst="rect">
              <a:avLst/>
            </a:prstGeom>
          </p:spPr>
        </p:pic>
        <p:sp>
          <p:nvSpPr>
            <p:cNvPr id="3183" name="TextBox 3182">
              <a:extLst>
                <a:ext uri="{FF2B5EF4-FFF2-40B4-BE49-F238E27FC236}">
                  <a16:creationId xmlns:a16="http://schemas.microsoft.com/office/drawing/2014/main" id="{1E4D508C-C5DC-56E2-6AD4-692E2280304C}"/>
                </a:ext>
              </a:extLst>
            </p:cNvPr>
            <p:cNvSpPr txBox="1"/>
            <p:nvPr/>
          </p:nvSpPr>
          <p:spPr>
            <a:xfrm>
              <a:off x="6058356" y="4343592"/>
              <a:ext cx="1216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Backend</a:t>
              </a:r>
            </a:p>
            <a:p>
              <a:pPr algn="ctr"/>
              <a:r>
                <a:rPr lang="en-US" dirty="0"/>
                <a:t>compile</a:t>
              </a:r>
            </a:p>
          </p:txBody>
        </p:sp>
        <p:sp>
          <p:nvSpPr>
            <p:cNvPr id="3184" name="Down Arrow 3183">
              <a:extLst>
                <a:ext uri="{FF2B5EF4-FFF2-40B4-BE49-F238E27FC236}">
                  <a16:creationId xmlns:a16="http://schemas.microsoft.com/office/drawing/2014/main" id="{E8EC3278-F9FE-CA99-FEA8-5570AD0C13A3}"/>
                </a:ext>
              </a:extLst>
            </p:cNvPr>
            <p:cNvSpPr/>
            <p:nvPr/>
          </p:nvSpPr>
          <p:spPr>
            <a:xfrm rot="16200000">
              <a:off x="6476291" y="3987520"/>
              <a:ext cx="322554" cy="649405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5" name="Down Arrow 3184">
              <a:extLst>
                <a:ext uri="{FF2B5EF4-FFF2-40B4-BE49-F238E27FC236}">
                  <a16:creationId xmlns:a16="http://schemas.microsoft.com/office/drawing/2014/main" id="{2EEAB8FC-EC6F-12DF-2854-CAC62E13E925}"/>
                </a:ext>
              </a:extLst>
            </p:cNvPr>
            <p:cNvSpPr/>
            <p:nvPr/>
          </p:nvSpPr>
          <p:spPr>
            <a:xfrm rot="16200000">
              <a:off x="9133841" y="4003350"/>
              <a:ext cx="322554" cy="649405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785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232 L 0.26198 0.006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9" grpId="0"/>
      <p:bldP spid="3147" grpId="0"/>
      <p:bldP spid="15" grpId="0" animBg="1"/>
      <p:bldP spid="3145" grpId="0" animBg="1"/>
      <p:bldP spid="314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4886326"/>
            <a:ext cx="7772400" cy="1609724"/>
          </a:xfrm>
        </p:spPr>
        <p:txBody>
          <a:bodyPr>
            <a:normAutofit/>
          </a:bodyPr>
          <a:lstStyle/>
          <a:p>
            <a:r>
              <a:rPr lang="en-US" dirty="0"/>
              <a:t>Characteristics of a cluster:</a:t>
            </a:r>
          </a:p>
          <a:p>
            <a:pPr lvl="1"/>
            <a:r>
              <a:rPr lang="en-US" dirty="0"/>
              <a:t>Many similar machines, close interconnection</a:t>
            </a:r>
          </a:p>
          <a:p>
            <a:pPr lvl="1"/>
            <a:r>
              <a:rPr lang="en-US" dirty="0"/>
              <a:t>Often standardized hardware (racks, blades)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 descr="clu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9082" y="1536425"/>
            <a:ext cx="2341034" cy="3256640"/>
          </a:xfrm>
          <a:prstGeom prst="rect">
            <a:avLst/>
          </a:prstGeom>
        </p:spPr>
      </p:pic>
      <p:pic>
        <p:nvPicPr>
          <p:cNvPr id="53" name="Picture 52" descr="de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1251" y="2890464"/>
            <a:ext cx="2033587" cy="829049"/>
          </a:xfrm>
          <a:prstGeom prst="rect">
            <a:avLst/>
          </a:prstGeom>
        </p:spPr>
      </p:pic>
      <p:pic>
        <p:nvPicPr>
          <p:cNvPr id="54" name="Picture 53" descr="cluster_switc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3025" y="1533525"/>
            <a:ext cx="1549400" cy="1162050"/>
          </a:xfrm>
          <a:prstGeom prst="rect">
            <a:avLst/>
          </a:prstGeom>
        </p:spPr>
      </p:pic>
      <p:pic>
        <p:nvPicPr>
          <p:cNvPr id="55" name="Picture 54" descr="na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6050" y="3946389"/>
            <a:ext cx="1509712" cy="778011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4" idx="1"/>
          </p:cNvCxnSpPr>
          <p:nvPr/>
        </p:nvCxnSpPr>
        <p:spPr bwMode="auto">
          <a:xfrm rot="10800000">
            <a:off x="4105277" y="1981200"/>
            <a:ext cx="2317748" cy="133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0800000">
            <a:off x="4124327" y="2362200"/>
            <a:ext cx="2060577" cy="933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3" idx="1"/>
          </p:cNvCxnSpPr>
          <p:nvPr/>
        </p:nvCxnSpPr>
        <p:spPr bwMode="auto">
          <a:xfrm rot="10800000" flipV="1">
            <a:off x="4133850" y="3304988"/>
            <a:ext cx="2057400" cy="4764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53" idx="1"/>
          </p:cNvCxnSpPr>
          <p:nvPr/>
        </p:nvCxnSpPr>
        <p:spPr bwMode="auto">
          <a:xfrm rot="10800000" flipV="1">
            <a:off x="4114800" y="3304988"/>
            <a:ext cx="2076450" cy="478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53" idx="1"/>
          </p:cNvCxnSpPr>
          <p:nvPr/>
        </p:nvCxnSpPr>
        <p:spPr bwMode="auto">
          <a:xfrm rot="10800000">
            <a:off x="4124327" y="3048000"/>
            <a:ext cx="2066925" cy="2569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3" idx="1"/>
          </p:cNvCxnSpPr>
          <p:nvPr/>
        </p:nvCxnSpPr>
        <p:spPr bwMode="auto">
          <a:xfrm rot="10800000">
            <a:off x="4114800" y="2714627"/>
            <a:ext cx="2076450" cy="590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8434832" y="3009901"/>
            <a:ext cx="1827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Many </a:t>
            </a:r>
            <a:r>
              <a:rPr lang="en-US" sz="1600">
                <a:solidFill>
                  <a:srgbClr val="FF9900"/>
                </a:solidFill>
              </a:rPr>
              <a:t>nodes/blades</a:t>
            </a:r>
            <a:br>
              <a:rPr lang="en-US" sz="1600">
                <a:solidFill>
                  <a:srgbClr val="FF9900"/>
                </a:solidFill>
              </a:rPr>
            </a:br>
            <a:r>
              <a:rPr lang="en-US" sz="1600"/>
              <a:t>(often identical)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343977" y="1571625"/>
            <a:ext cx="19638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 </a:t>
            </a:r>
            <a:r>
              <a:rPr lang="en-US" sz="1600">
                <a:solidFill>
                  <a:srgbClr val="FF9900"/>
                </a:solidFill>
              </a:rPr>
              <a:t>switch</a:t>
            </a:r>
            <a:br>
              <a:rPr lang="en-US" sz="1600"/>
            </a:br>
            <a:r>
              <a:rPr lang="en-US" sz="1600"/>
              <a:t>(connects nodes with</a:t>
            </a:r>
            <a:br>
              <a:rPr lang="en-US" sz="1600"/>
            </a:br>
            <a:r>
              <a:rPr lang="en-US" sz="1600"/>
              <a:t>each other and </a:t>
            </a:r>
            <a:br>
              <a:rPr lang="en-US" sz="1600"/>
            </a:br>
            <a:r>
              <a:rPr lang="en-US" sz="1600"/>
              <a:t>with other racks)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83323" y="4171950"/>
            <a:ext cx="1607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Storage device(s)</a:t>
            </a:r>
          </a:p>
        </p:txBody>
      </p:sp>
      <p:cxnSp>
        <p:nvCxnSpPr>
          <p:cNvPr id="80" name="Straight Arrow Connector 79"/>
          <p:cNvCxnSpPr>
            <a:stCxn id="55" idx="1"/>
          </p:cNvCxnSpPr>
          <p:nvPr/>
        </p:nvCxnSpPr>
        <p:spPr bwMode="auto">
          <a:xfrm rot="10800000">
            <a:off x="4162427" y="4257674"/>
            <a:ext cx="2333625" cy="77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204685" y="296227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</a:t>
            </a:r>
          </a:p>
        </p:txBody>
      </p:sp>
      <p:cxnSp>
        <p:nvCxnSpPr>
          <p:cNvPr id="83" name="Straight Arrow Connector 82"/>
          <p:cNvCxnSpPr>
            <a:stCxn id="82" idx="3"/>
          </p:cNvCxnSpPr>
          <p:nvPr/>
        </p:nvCxnSpPr>
        <p:spPr bwMode="auto">
          <a:xfrm flipV="1">
            <a:off x="2778882" y="3124200"/>
            <a:ext cx="688219" cy="73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61AC-CEA8-9852-CB36-02D938A1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Reconfigurable introspection engines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11E4-7BD7-DC13-1D01-9E5DACE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30</a:t>
            </a:fld>
            <a:endParaRPr lang="en-US"/>
          </a:p>
        </p:txBody>
      </p:sp>
      <p:pic>
        <p:nvPicPr>
          <p:cNvPr id="5" name="图片 199">
            <a:extLst>
              <a:ext uri="{FF2B5EF4-FFF2-40B4-BE49-F238E27FC236}">
                <a16:creationId xmlns:a16="http://schemas.microsoft.com/office/drawing/2014/main" id="{BF5F1119-7EEC-F857-5308-0E7F0A820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04" y="2402679"/>
            <a:ext cx="980847" cy="10421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2B6775-B4FA-DECB-B61F-CC6B3B7E3BDB}"/>
              </a:ext>
            </a:extLst>
          </p:cNvPr>
          <p:cNvSpPr txBox="1"/>
          <p:nvPr/>
        </p:nvSpPr>
        <p:spPr>
          <a:xfrm>
            <a:off x="1827999" y="3555273"/>
            <a:ext cx="143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DAB8D80-0602-218A-5827-36B21E248BD5}"/>
              </a:ext>
            </a:extLst>
          </p:cNvPr>
          <p:cNvSpPr/>
          <p:nvPr/>
        </p:nvSpPr>
        <p:spPr>
          <a:xfrm>
            <a:off x="4753938" y="1937465"/>
            <a:ext cx="2743200" cy="649128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77C1444-3622-2D87-E11F-B431DE78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39" y="2063850"/>
            <a:ext cx="557945" cy="4360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9C3D00C-6A6F-09E3-6AEA-2C8310816E49}"/>
              </a:ext>
            </a:extLst>
          </p:cNvPr>
          <p:cNvSpPr txBox="1"/>
          <p:nvPr/>
        </p:nvSpPr>
        <p:spPr>
          <a:xfrm>
            <a:off x="4832357" y="1877308"/>
            <a:ext cx="189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Endianess</a:t>
            </a:r>
            <a:r>
              <a:rPr lang="en-US" sz="2200" dirty="0"/>
              <a:t> engine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85835F4-1FEE-BF3F-60DE-2C6E1F409245}"/>
              </a:ext>
            </a:extLst>
          </p:cNvPr>
          <p:cNvSpPr/>
          <p:nvPr/>
        </p:nvSpPr>
        <p:spPr>
          <a:xfrm>
            <a:off x="4753938" y="3736276"/>
            <a:ext cx="2743200" cy="649128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83264-18E6-CD8E-DE7E-8BAB6E30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39" y="3862661"/>
            <a:ext cx="557945" cy="436095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BA34D67-3C24-3516-B59B-4DADD1029B85}"/>
              </a:ext>
            </a:extLst>
          </p:cNvPr>
          <p:cNvSpPr/>
          <p:nvPr/>
        </p:nvSpPr>
        <p:spPr>
          <a:xfrm>
            <a:off x="4753938" y="2868348"/>
            <a:ext cx="2743200" cy="649128"/>
          </a:xfrm>
          <a:prstGeom prst="roundRect">
            <a:avLst/>
          </a:prstGeom>
          <a:noFill/>
          <a:ln w="19050">
            <a:solidFill>
              <a:srgbClr val="FF2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E1E186F-59D3-157F-1B3F-E1D94DB4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39" y="2994733"/>
            <a:ext cx="557945" cy="4360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848308-A715-E3D0-751D-2C49E8A69C89}"/>
              </a:ext>
            </a:extLst>
          </p:cNvPr>
          <p:cNvSpPr txBox="1"/>
          <p:nvPr/>
        </p:nvSpPr>
        <p:spPr>
          <a:xfrm>
            <a:off x="5012572" y="3655585"/>
            <a:ext cx="1760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Address trans. engine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7AEB0D-88F2-75BB-6766-CAB7C6C56D81}"/>
              </a:ext>
            </a:extLst>
          </p:cNvPr>
          <p:cNvSpPr txBox="1"/>
          <p:nvPr/>
        </p:nvSpPr>
        <p:spPr>
          <a:xfrm>
            <a:off x="5822876" y="4401675"/>
            <a:ext cx="18836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8134E7-C8A8-5B83-F645-E93509CA4BD1}"/>
              </a:ext>
            </a:extLst>
          </p:cNvPr>
          <p:cNvCxnSpPr>
            <a:cxnSpLocks/>
          </p:cNvCxnSpPr>
          <p:nvPr/>
        </p:nvCxnSpPr>
        <p:spPr>
          <a:xfrm flipV="1">
            <a:off x="3933665" y="2000707"/>
            <a:ext cx="802985" cy="9433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677710-9B34-C507-40FE-7E15FB9A113B}"/>
              </a:ext>
            </a:extLst>
          </p:cNvPr>
          <p:cNvCxnSpPr>
            <a:cxnSpLocks/>
          </p:cNvCxnSpPr>
          <p:nvPr/>
        </p:nvCxnSpPr>
        <p:spPr>
          <a:xfrm>
            <a:off x="3932467" y="3999290"/>
            <a:ext cx="804183" cy="8291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81C7A-55D8-347A-AB69-3D380F7D90AC}"/>
              </a:ext>
            </a:extLst>
          </p:cNvPr>
          <p:cNvSpPr txBox="1"/>
          <p:nvPr/>
        </p:nvSpPr>
        <p:spPr>
          <a:xfrm>
            <a:off x="4736650" y="4909949"/>
            <a:ext cx="3674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Reconfigurable engine sets</a:t>
            </a:r>
          </a:p>
        </p:txBody>
      </p:sp>
      <p:grpSp>
        <p:nvGrpSpPr>
          <p:cNvPr id="52" name="Group 65">
            <a:extLst>
              <a:ext uri="{FF2B5EF4-FFF2-40B4-BE49-F238E27FC236}">
                <a16:creationId xmlns:a16="http://schemas.microsoft.com/office/drawing/2014/main" id="{F93C2FBF-3C15-590D-B44F-6E7BE0E12E04}"/>
              </a:ext>
            </a:extLst>
          </p:cNvPr>
          <p:cNvGrpSpPr>
            <a:grpSpLocks/>
          </p:cNvGrpSpPr>
          <p:nvPr/>
        </p:nvGrpSpPr>
        <p:grpSpPr bwMode="auto">
          <a:xfrm>
            <a:off x="2773918" y="3416865"/>
            <a:ext cx="961381" cy="549894"/>
            <a:chOff x="2423" y="2253"/>
            <a:chExt cx="257" cy="147"/>
          </a:xfrm>
        </p:grpSpPr>
        <p:sp>
          <p:nvSpPr>
            <p:cNvPr id="53" name="AutoShape 66">
              <a:extLst>
                <a:ext uri="{FF2B5EF4-FFF2-40B4-BE49-F238E27FC236}">
                  <a16:creationId xmlns:a16="http://schemas.microsoft.com/office/drawing/2014/main" id="{50631190-00B2-8801-C11C-471D804AC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253"/>
              <a:ext cx="256" cy="147"/>
            </a:xfrm>
            <a:prstGeom prst="can">
              <a:avLst>
                <a:gd name="adj" fmla="val 50000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Oval 67">
              <a:extLst>
                <a:ext uri="{FF2B5EF4-FFF2-40B4-BE49-F238E27FC236}">
                  <a16:creationId xmlns:a16="http://schemas.microsoft.com/office/drawing/2014/main" id="{E47EB150-A7CE-1D22-FEE4-5892B929D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2253"/>
              <a:ext cx="257" cy="74"/>
            </a:xfrm>
            <a:prstGeom prst="ellipse">
              <a:avLst/>
            </a:prstGeom>
            <a:solidFill>
              <a:srgbClr val="66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55" name="Group 68">
              <a:extLst>
                <a:ext uri="{FF2B5EF4-FFF2-40B4-BE49-F238E27FC236}">
                  <a16:creationId xmlns:a16="http://schemas.microsoft.com/office/drawing/2014/main" id="{5313AFCC-FFB3-A03F-3829-52ED11FADF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254"/>
              <a:ext cx="166" cy="52"/>
              <a:chOff x="2242" y="2225"/>
              <a:chExt cx="626" cy="249"/>
            </a:xfrm>
          </p:grpSpPr>
          <p:sp>
            <p:nvSpPr>
              <p:cNvPr id="56" name="Freeform 69">
                <a:extLst>
                  <a:ext uri="{FF2B5EF4-FFF2-40B4-BE49-F238E27FC236}">
                    <a16:creationId xmlns:a16="http://schemas.microsoft.com/office/drawing/2014/main" id="{D5FD8EF1-5D7B-57FD-C102-E8DDFA577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2225"/>
                <a:ext cx="319" cy="1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67" y="86"/>
                  </a:cxn>
                  <a:cxn ang="0">
                    <a:pos x="94" y="110"/>
                  </a:cxn>
                  <a:cxn ang="0">
                    <a:pos x="273" y="114"/>
                  </a:cxn>
                  <a:cxn ang="0">
                    <a:pos x="319" y="38"/>
                  </a:cxn>
                  <a:cxn ang="0">
                    <a:pos x="245" y="62"/>
                  </a:cxn>
                  <a:cxn ang="0">
                    <a:pos x="107" y="0"/>
                  </a:cxn>
                  <a:cxn ang="0">
                    <a:pos x="0" y="18"/>
                  </a:cxn>
                </a:cxnLst>
                <a:rect l="0" t="0" r="r" b="b"/>
                <a:pathLst>
                  <a:path w="319" h="114">
                    <a:moveTo>
                      <a:pt x="0" y="18"/>
                    </a:moveTo>
                    <a:lnTo>
                      <a:pt x="167" y="86"/>
                    </a:lnTo>
                    <a:lnTo>
                      <a:pt x="94" y="110"/>
                    </a:lnTo>
                    <a:lnTo>
                      <a:pt x="273" y="114"/>
                    </a:lnTo>
                    <a:lnTo>
                      <a:pt x="319" y="38"/>
                    </a:lnTo>
                    <a:lnTo>
                      <a:pt x="245" y="62"/>
                    </a:lnTo>
                    <a:lnTo>
                      <a:pt x="10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70">
                <a:extLst>
                  <a:ext uri="{FF2B5EF4-FFF2-40B4-BE49-F238E27FC236}">
                    <a16:creationId xmlns:a16="http://schemas.microsoft.com/office/drawing/2014/main" id="{2CEB74ED-6B3D-6EDB-B631-B372A0F5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2361"/>
                <a:ext cx="329" cy="11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19" y="3"/>
                  </a:cxn>
                  <a:cxn ang="0">
                    <a:pos x="213" y="0"/>
                  </a:cxn>
                  <a:cxn ang="0">
                    <a:pos x="144" y="22"/>
                  </a:cxn>
                  <a:cxn ang="0">
                    <a:pos x="329" y="89"/>
                  </a:cxn>
                  <a:cxn ang="0">
                    <a:pos x="224" y="113"/>
                  </a:cxn>
                  <a:cxn ang="0">
                    <a:pos x="70" y="49"/>
                  </a:cxn>
                  <a:cxn ang="0">
                    <a:pos x="0" y="72"/>
                  </a:cxn>
                </a:cxnLst>
                <a:rect l="0" t="0" r="r" b="b"/>
                <a:pathLst>
                  <a:path w="329" h="113">
                    <a:moveTo>
                      <a:pt x="0" y="72"/>
                    </a:moveTo>
                    <a:lnTo>
                      <a:pt x="19" y="3"/>
                    </a:lnTo>
                    <a:lnTo>
                      <a:pt x="213" y="0"/>
                    </a:lnTo>
                    <a:lnTo>
                      <a:pt x="144" y="22"/>
                    </a:lnTo>
                    <a:lnTo>
                      <a:pt x="329" y="89"/>
                    </a:lnTo>
                    <a:lnTo>
                      <a:pt x="224" y="113"/>
                    </a:lnTo>
                    <a:lnTo>
                      <a:pt x="70" y="4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 71">
                <a:extLst>
                  <a:ext uri="{FF2B5EF4-FFF2-40B4-BE49-F238E27FC236}">
                    <a16:creationId xmlns:a16="http://schemas.microsoft.com/office/drawing/2014/main" id="{39F4C69D-4075-6BC6-9983-6A4FF8064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2354"/>
                <a:ext cx="287" cy="105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6" y="105"/>
                  </a:cxn>
                  <a:cxn ang="0">
                    <a:pos x="218" y="103"/>
                  </a:cxn>
                  <a:cxn ang="0">
                    <a:pos x="146" y="81"/>
                  </a:cxn>
                  <a:cxn ang="0">
                    <a:pos x="287" y="27"/>
                  </a:cxn>
                  <a:cxn ang="0">
                    <a:pos x="219" y="0"/>
                  </a:cxn>
                  <a:cxn ang="0">
                    <a:pos x="60" y="63"/>
                  </a:cxn>
                  <a:cxn ang="0">
                    <a:pos x="0" y="45"/>
                  </a:cxn>
                </a:cxnLst>
                <a:rect l="0" t="0" r="r" b="b"/>
                <a:pathLst>
                  <a:path w="287" h="105">
                    <a:moveTo>
                      <a:pt x="0" y="45"/>
                    </a:moveTo>
                    <a:lnTo>
                      <a:pt x="26" y="105"/>
                    </a:lnTo>
                    <a:lnTo>
                      <a:pt x="218" y="103"/>
                    </a:lnTo>
                    <a:lnTo>
                      <a:pt x="146" y="81"/>
                    </a:lnTo>
                    <a:lnTo>
                      <a:pt x="287" y="27"/>
                    </a:lnTo>
                    <a:lnTo>
                      <a:pt x="219" y="0"/>
                    </a:lnTo>
                    <a:lnTo>
                      <a:pt x="60" y="6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72">
                <a:extLst>
                  <a:ext uri="{FF2B5EF4-FFF2-40B4-BE49-F238E27FC236}">
                    <a16:creationId xmlns:a16="http://schemas.microsoft.com/office/drawing/2014/main" id="{2EAEF083-EDAB-1F51-E39C-31B92D901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244"/>
                <a:ext cx="291" cy="105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8" y="105"/>
                  </a:cxn>
                  <a:cxn ang="0">
                    <a:pos x="217" y="39"/>
                  </a:cxn>
                  <a:cxn ang="0">
                    <a:pos x="291" y="61"/>
                  </a:cxn>
                  <a:cxn ang="0">
                    <a:pos x="261" y="0"/>
                  </a:cxn>
                  <a:cxn ang="0">
                    <a:pos x="94" y="1"/>
                  </a:cxn>
                  <a:cxn ang="0">
                    <a:pos x="142" y="19"/>
                  </a:cxn>
                  <a:cxn ang="0">
                    <a:pos x="0" y="75"/>
                  </a:cxn>
                </a:cxnLst>
                <a:rect l="0" t="0" r="r" b="b"/>
                <a:pathLst>
                  <a:path w="291" h="105">
                    <a:moveTo>
                      <a:pt x="0" y="75"/>
                    </a:moveTo>
                    <a:lnTo>
                      <a:pt x="68" y="105"/>
                    </a:lnTo>
                    <a:lnTo>
                      <a:pt x="217" y="39"/>
                    </a:lnTo>
                    <a:lnTo>
                      <a:pt x="291" y="61"/>
                    </a:lnTo>
                    <a:lnTo>
                      <a:pt x="261" y="0"/>
                    </a:lnTo>
                    <a:lnTo>
                      <a:pt x="94" y="1"/>
                    </a:lnTo>
                    <a:lnTo>
                      <a:pt x="142" y="19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8509FFC-A6DE-C392-AA67-588184B3535E}"/>
              </a:ext>
            </a:extLst>
          </p:cNvPr>
          <p:cNvSpPr txBox="1"/>
          <p:nvPr/>
        </p:nvSpPr>
        <p:spPr>
          <a:xfrm>
            <a:off x="2031256" y="5626157"/>
            <a:ext cx="93225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Reconfigurable introspection engines instantiate the AIM instructions.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MAT are configured and encoded with AIM logic.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98DB64-06A8-D0C2-A9D2-2B01A5596DC7}"/>
              </a:ext>
            </a:extLst>
          </p:cNvPr>
          <p:cNvGrpSpPr/>
          <p:nvPr/>
        </p:nvGrpSpPr>
        <p:grpSpPr>
          <a:xfrm>
            <a:off x="711215" y="2796924"/>
            <a:ext cx="944414" cy="1127255"/>
            <a:chOff x="1214077" y="1996700"/>
            <a:chExt cx="806842" cy="96305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0BF9DE9-DB00-39D4-0209-08394FBA7EE3}"/>
                </a:ext>
              </a:extLst>
            </p:cNvPr>
            <p:cNvGrpSpPr/>
            <p:nvPr/>
          </p:nvGrpSpPr>
          <p:grpSpPr>
            <a:xfrm>
              <a:off x="1234319" y="1996700"/>
              <a:ext cx="786600" cy="963050"/>
              <a:chOff x="1110658" y="4762115"/>
              <a:chExt cx="786600" cy="963050"/>
            </a:xfrm>
          </p:grpSpPr>
          <p:pic>
            <p:nvPicPr>
              <p:cNvPr id="61" name="Google Shape;242;p22">
                <a:extLst>
                  <a:ext uri="{FF2B5EF4-FFF2-40B4-BE49-F238E27FC236}">
                    <a16:creationId xmlns:a16="http://schemas.microsoft.com/office/drawing/2014/main" id="{7FF53CD4-02F0-ED45-D1C4-A8B69CC3CB9B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10658" y="4762115"/>
                <a:ext cx="786600" cy="963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7DDF9E3-06E6-3DFC-DDCF-51E83CF5115D}"/>
                  </a:ext>
                </a:extLst>
              </p:cNvPr>
              <p:cNvSpPr/>
              <p:nvPr/>
            </p:nvSpPr>
            <p:spPr>
              <a:xfrm>
                <a:off x="1188719" y="5102352"/>
                <a:ext cx="594360" cy="5486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4F66DC-F540-44A1-012A-F03A77A8D83B}"/>
                </a:ext>
              </a:extLst>
            </p:cNvPr>
            <p:cNvSpPr txBox="1"/>
            <p:nvPr/>
          </p:nvSpPr>
          <p:spPr>
            <a:xfrm>
              <a:off x="1214077" y="2537942"/>
              <a:ext cx="786600" cy="29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/>
                <a:t>.conf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47FA580-A5F2-C342-DFF1-4600096C2922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564869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42E01D-3AC5-89A0-0483-2A365B89F29C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393796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1D6A5A-5A3C-646B-7155-1B52B2672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00" y="2480970"/>
              <a:ext cx="5029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C35A0A62-4F86-FBDE-03BB-A7F6BC9C1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57" y="2919136"/>
            <a:ext cx="429084" cy="43095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D9F639-FAF9-75DD-5AF9-891861E451A9}"/>
              </a:ext>
            </a:extLst>
          </p:cNvPr>
          <p:cNvCxnSpPr>
            <a:cxnSpLocks/>
          </p:cNvCxnSpPr>
          <p:nvPr/>
        </p:nvCxnSpPr>
        <p:spPr>
          <a:xfrm flipV="1">
            <a:off x="7497138" y="1991398"/>
            <a:ext cx="872506" cy="8893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A1288F-F3A3-BCD6-F7C2-B684A7F7D086}"/>
              </a:ext>
            </a:extLst>
          </p:cNvPr>
          <p:cNvCxnSpPr>
            <a:cxnSpLocks/>
          </p:cNvCxnSpPr>
          <p:nvPr/>
        </p:nvCxnSpPr>
        <p:spPr>
          <a:xfrm>
            <a:off x="7503138" y="3471862"/>
            <a:ext cx="866506" cy="953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82D0791-F59E-EE37-F995-B5D57CFA7202}"/>
              </a:ext>
            </a:extLst>
          </p:cNvPr>
          <p:cNvSpPr/>
          <p:nvPr/>
        </p:nvSpPr>
        <p:spPr>
          <a:xfrm>
            <a:off x="8374657" y="1934394"/>
            <a:ext cx="3523697" cy="25170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89763-58FE-2451-D6D6-7BF9AE7FAFD8}"/>
              </a:ext>
            </a:extLst>
          </p:cNvPr>
          <p:cNvSpPr txBox="1"/>
          <p:nvPr/>
        </p:nvSpPr>
        <p:spPr>
          <a:xfrm>
            <a:off x="8369644" y="1913018"/>
            <a:ext cx="41346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table </a:t>
            </a:r>
            <a:r>
              <a:rPr lang="en-US" sz="2000" dirty="0" err="1"/>
              <a:t>NxtPC_tab</a:t>
            </a:r>
            <a:r>
              <a:rPr lang="en-US" sz="2000" dirty="0"/>
              <a:t> {</a:t>
            </a:r>
          </a:p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7030A0"/>
                </a:solidFill>
              </a:rPr>
              <a:t>key </a:t>
            </a:r>
            <a:r>
              <a:rPr lang="en-US" sz="2000" dirty="0"/>
              <a:t>= {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rdma.qpn</a:t>
            </a:r>
            <a:r>
              <a:rPr lang="en-US" sz="2000" dirty="0"/>
              <a:t>:      exact;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meta.pred</a:t>
            </a:r>
            <a:r>
              <a:rPr lang="en-US" sz="2000" dirty="0"/>
              <a:t>:     exact;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    </a:t>
            </a:r>
            <a:r>
              <a:rPr lang="en-US" sz="2000" dirty="0">
                <a:solidFill>
                  <a:srgbClr val="7030A0"/>
                </a:solidFill>
              </a:rPr>
              <a:t>actions </a:t>
            </a:r>
            <a:r>
              <a:rPr lang="en-US" sz="2000" dirty="0"/>
              <a:t>= {</a:t>
            </a:r>
            <a:r>
              <a:rPr lang="en-US" sz="2000" dirty="0" err="1"/>
              <a:t>compute_NxtPC</a:t>
            </a:r>
            <a:r>
              <a:rPr lang="en-US" sz="2000" dirty="0"/>
              <a:t>;}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6CE32-F100-0726-B64F-92CCBCF03888}"/>
              </a:ext>
            </a:extLst>
          </p:cNvPr>
          <p:cNvSpPr txBox="1"/>
          <p:nvPr/>
        </p:nvSpPr>
        <p:spPr>
          <a:xfrm>
            <a:off x="4636522" y="2963350"/>
            <a:ext cx="25580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AIM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BA1E1-013E-F375-6E18-27230C80A0B8}"/>
              </a:ext>
            </a:extLst>
          </p:cNvPr>
          <p:cNvSpPr txBox="1"/>
          <p:nvPr/>
        </p:nvSpPr>
        <p:spPr>
          <a:xfrm>
            <a:off x="9099716" y="4520648"/>
            <a:ext cx="30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action tables(MAT)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5BB19-7785-701C-E90E-29F70ECB3017}"/>
              </a:ext>
            </a:extLst>
          </p:cNvPr>
          <p:cNvSpPr txBox="1"/>
          <p:nvPr/>
        </p:nvSpPr>
        <p:spPr>
          <a:xfrm>
            <a:off x="8410749" y="3978750"/>
            <a:ext cx="1337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…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6FE3C32-0733-2B09-AFE6-4B7D65DBE580}"/>
              </a:ext>
            </a:extLst>
          </p:cNvPr>
          <p:cNvSpPr/>
          <p:nvPr/>
        </p:nvSpPr>
        <p:spPr>
          <a:xfrm rot="16200000">
            <a:off x="2077688" y="3166533"/>
            <a:ext cx="322554" cy="64940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1A26EB-7B22-74E8-0B1F-2C6E5844ACCC}"/>
              </a:ext>
            </a:extLst>
          </p:cNvPr>
          <p:cNvGraphicFramePr>
            <a:graphicFrameLocks noGrp="1"/>
          </p:cNvGraphicFramePr>
          <p:nvPr/>
        </p:nvGraphicFramePr>
        <p:xfrm>
          <a:off x="390133" y="4079443"/>
          <a:ext cx="3649904" cy="124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76">
                  <a:extLst>
                    <a:ext uri="{9D8B030D-6E8A-4147-A177-3AD203B41FA5}">
                      <a16:colId xmlns:a16="http://schemas.microsoft.com/office/drawing/2014/main" val="1125467905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1306570339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2192361725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1220168614"/>
                    </a:ext>
                  </a:extLst>
                </a:gridCol>
              </a:tblGrid>
              <a:tr h="31150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rdma.qpn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meta.pred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param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91012"/>
                  </a:ext>
                </a:extLst>
              </a:tr>
              <a:tr h="31150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NxtPC_tab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0183"/>
                  </a:ext>
                </a:extLst>
              </a:tr>
              <a:tr h="31150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NxtPC_tab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76669"/>
                  </a:ext>
                </a:extLst>
              </a:tr>
              <a:tr h="31150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NxtPC_tab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5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12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ADB0-60EB-94FA-DE54-6DD3B297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2746-35DB-AEE4-7919-23A7DBAB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773D29-D9BF-EE22-F62C-D7F6D7F5EC66}"/>
              </a:ext>
            </a:extLst>
          </p:cNvPr>
          <p:cNvSpPr txBox="1">
            <a:spLocks/>
          </p:cNvSpPr>
          <p:nvPr/>
        </p:nvSpPr>
        <p:spPr>
          <a:xfrm>
            <a:off x="2023535" y="1768475"/>
            <a:ext cx="6337853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>
                <a:cs typeface="Tahoma"/>
              </a:rPr>
              <a:t>RDMI prototype: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500" dirty="0">
                <a:cs typeface="Tahoma"/>
              </a:rPr>
              <a:t>Runs with Tofino Wedge 100BF-32X switch and Mellanox CX-4 NIC.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2500" dirty="0">
                <a:cs typeface="Tahoma"/>
              </a:rPr>
              <a:t>2500 LoC of P4 + 2700 LoC of C</a:t>
            </a:r>
            <a:r>
              <a:rPr lang="en-US" altLang="zh-CN" sz="2500" dirty="0">
                <a:cs typeface="Tahoma"/>
              </a:rPr>
              <a:t>++.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>
                <a:cs typeface="Tahoma"/>
              </a:rPr>
              <a:t>Baseline: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 err="1">
                <a:cs typeface="Tahoma"/>
              </a:rPr>
              <a:t>LibVMI</a:t>
            </a:r>
            <a:r>
              <a:rPr lang="en-US" sz="2500" dirty="0">
                <a:cs typeface="Tahoma"/>
              </a:rPr>
              <a:t> based introspection.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>
                <a:cs typeface="Tahoma"/>
              </a:rPr>
              <a:t>Software emulated RDMI.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>
                <a:cs typeface="Tahoma"/>
              </a:rPr>
              <a:t>Real world applications: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500" dirty="0">
                <a:cs typeface="Tahoma"/>
              </a:rPr>
              <a:t>Redis and Nginx workloads.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lang="en-US"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98426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3FD0-1FD1-5014-B035-AF6D527F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Evaluation: introspection effectiveness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745-1A9B-04A7-A735-A4E72C39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32</a:t>
            </a:fld>
            <a:endParaRPr lang="en-US"/>
          </a:p>
        </p:txBody>
      </p:sp>
      <p:sp>
        <p:nvSpPr>
          <p:cNvPr id="6" name="Google Shape;247;p34">
            <a:extLst>
              <a:ext uri="{FF2B5EF4-FFF2-40B4-BE49-F238E27FC236}">
                <a16:creationId xmlns:a16="http://schemas.microsoft.com/office/drawing/2014/main" id="{43E992E7-7B49-4647-EF87-93C741CAB8E9}"/>
              </a:ext>
            </a:extLst>
          </p:cNvPr>
          <p:cNvSpPr txBox="1"/>
          <p:nvPr/>
        </p:nvSpPr>
        <p:spPr>
          <a:xfrm>
            <a:off x="2835966" y="5817759"/>
            <a:ext cx="8112009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FontTx/>
              <a:buChar char="●"/>
            </a:pPr>
            <a:r>
              <a:rPr lang="en" sz="2300" dirty="0"/>
              <a:t>RDMI effectively detects the real world rootkits.</a:t>
            </a:r>
          </a:p>
          <a:p>
            <a:pPr marL="457200" indent="-317500">
              <a:buSzPts val="1400"/>
              <a:buFontTx/>
              <a:buChar char="●"/>
            </a:pPr>
            <a:r>
              <a:rPr lang="en" sz="2300" dirty="0"/>
              <a:t>RDMI’s policy deployment won’t affect normal traffics.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B6D36-D0D4-B164-E672-68A53AB5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66" y="1388805"/>
            <a:ext cx="6127750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0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3FD0-1FD1-5014-B035-AF6D527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introspection speed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745-1A9B-04A7-A735-A4E72C39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246;p34">
            <a:extLst>
              <a:ext uri="{FF2B5EF4-FFF2-40B4-BE49-F238E27FC236}">
                <a16:creationId xmlns:a16="http://schemas.microsoft.com/office/drawing/2014/main" id="{579F6584-0EB2-0E39-777E-2FF1DEB6EE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92513"/>
            <a:ext cx="7002044" cy="43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7;p34">
            <a:extLst>
              <a:ext uri="{FF2B5EF4-FFF2-40B4-BE49-F238E27FC236}">
                <a16:creationId xmlns:a16="http://schemas.microsoft.com/office/drawing/2014/main" id="{43E992E7-7B49-4647-EF87-93C741CAB8E9}"/>
              </a:ext>
            </a:extLst>
          </p:cNvPr>
          <p:cNvSpPr txBox="1"/>
          <p:nvPr/>
        </p:nvSpPr>
        <p:spPr>
          <a:xfrm>
            <a:off x="2039995" y="5784939"/>
            <a:ext cx="861475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300" dirty="0"/>
              <a:t>RDMI’s higher introspection frequency leads to larger capture rate.</a:t>
            </a:r>
          </a:p>
        </p:txBody>
      </p:sp>
    </p:spTree>
    <p:extLst>
      <p:ext uri="{BB962C8B-B14F-4D97-AF65-F5344CB8AC3E}">
        <p14:creationId xmlns:p14="http://schemas.microsoft.com/office/powerpoint/2010/main" val="308854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3FD0-1FD1-5014-B035-AF6D527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workload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7745-1A9B-04A7-A735-A4E72C39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34</a:t>
            </a:fld>
            <a:endParaRPr lang="en-US"/>
          </a:p>
        </p:txBody>
      </p:sp>
      <p:sp>
        <p:nvSpPr>
          <p:cNvPr id="6" name="Google Shape;247;p34">
            <a:extLst>
              <a:ext uri="{FF2B5EF4-FFF2-40B4-BE49-F238E27FC236}">
                <a16:creationId xmlns:a16="http://schemas.microsoft.com/office/drawing/2014/main" id="{43E992E7-7B49-4647-EF87-93C741CAB8E9}"/>
              </a:ext>
            </a:extLst>
          </p:cNvPr>
          <p:cNvSpPr txBox="1"/>
          <p:nvPr/>
        </p:nvSpPr>
        <p:spPr>
          <a:xfrm>
            <a:off x="2716697" y="5817759"/>
            <a:ext cx="811200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FontTx/>
              <a:buChar char="●"/>
            </a:pPr>
            <a:r>
              <a:rPr lang="en" sz="2300" dirty="0"/>
              <a:t>RDMI’s interference to guest workload is negligible.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C1903-29CF-07B6-C3F7-D16B1465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89" y="1389319"/>
            <a:ext cx="5947821" cy="44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445E-A3D3-FCBB-8FF8-3846B6E3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CE8A3-55D6-2001-066E-EC97A640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BDF62D-D25F-0E80-61C9-7DF59055AEA5}"/>
              </a:ext>
            </a:extLst>
          </p:cNvPr>
          <p:cNvSpPr txBox="1">
            <a:spLocks/>
          </p:cNvSpPr>
          <p:nvPr/>
        </p:nvSpPr>
        <p:spPr>
          <a:xfrm>
            <a:off x="2667000" y="1626911"/>
            <a:ext cx="9525000" cy="4702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800" dirty="0">
                <a:cs typeface="Tahoma"/>
              </a:rPr>
              <a:t>Motivation: Better memory introspection.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800" dirty="0">
                <a:cs typeface="Tahoma"/>
              </a:rPr>
              <a:t>Insight: Dom(-1) security offloading.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600" dirty="0">
                <a:ea typeface="Tahoma"/>
                <a:cs typeface="Tahoma"/>
              </a:rPr>
              <a:t>Supported by widely-deployed hardware.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800" b="1" dirty="0">
                <a:cs typeface="Tahoma"/>
              </a:rPr>
              <a:t>RDMI: Remote direct memory introspection.</a:t>
            </a:r>
            <a:endParaRPr lang="en-US" sz="2800" b="1" dirty="0"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600" dirty="0">
                <a:ea typeface="Tahoma"/>
                <a:cs typeface="Tahoma"/>
              </a:rPr>
              <a:t>DSL support for introspection queries.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600" dirty="0">
                <a:ea typeface="Tahoma"/>
                <a:cs typeface="Tahoma"/>
              </a:rPr>
              <a:t>Compiler for converting DSL into low-level instr. 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600" dirty="0">
                <a:ea typeface="Tahoma"/>
                <a:cs typeface="Tahoma"/>
              </a:rPr>
              <a:t>Runtime for supporting executions.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800" dirty="0">
                <a:cs typeface="Tahoma"/>
              </a:rPr>
              <a:t>Source code: </a:t>
            </a:r>
            <a:r>
              <a:rPr lang="en-US" sz="2800" dirty="0">
                <a:cs typeface="Tahoma"/>
                <a:hlinkClick r:id="rId3"/>
              </a:rPr>
              <a:t>https://github.com/aladinggit/RDMI/</a:t>
            </a:r>
            <a:endParaRPr lang="en-US" sz="2800" dirty="0">
              <a:solidFill>
                <a:srgbClr val="00B050"/>
              </a:solidFill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			</a:t>
            </a:r>
            <a:endParaRPr lang="en-US" sz="2400" b="1" dirty="0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50301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445E-A3D3-FCBB-8FF8-3846B6E3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Securing RDMA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CE8A3-55D6-2001-066E-EC97A640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2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Motivation: RDMA is insecure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928467" y="5372520"/>
            <a:ext cx="10042248" cy="1185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RDMA </a:t>
            </a:r>
            <a:r>
              <a:rPr lang="en-US" altLang="zh-CN" sz="2400">
                <a:latin typeface="Tahoma" pitchFamily="34" charset="0"/>
                <a:ea typeface="Tahoma" pitchFamily="34" charset="0"/>
                <a:cs typeface="Tahoma" pitchFamily="34" charset="0"/>
              </a:rPr>
              <a:t>is designed for private usage with minimal security support</a:t>
            </a:r>
            <a:endParaRPr lang="en-US" sz="240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>esigned for HPC in private clusters; widely deployed in public clouds now</a:t>
            </a:r>
            <a:endParaRPr lang="en-US" sz="200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Recent studies have revealed lots of vulnerabilities</a:t>
            </a:r>
            <a:endParaRPr lang="en-US" sz="200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172DC-80C7-9E3E-22FB-F3D184AD6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91"/>
          <a:stretch/>
        </p:blipFill>
        <p:spPr>
          <a:xfrm>
            <a:off x="234505" y="1592497"/>
            <a:ext cx="5193645" cy="230256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1FBC-4E30-732A-1425-A74545BE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87" y="1913271"/>
            <a:ext cx="5193646" cy="214723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5A764-C55B-6CA2-1830-FBDC2BF23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613"/>
          <a:stretch/>
        </p:blipFill>
        <p:spPr>
          <a:xfrm>
            <a:off x="487211" y="2332853"/>
            <a:ext cx="5193644" cy="199821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B860A-DF36-76F9-637A-81CD457AC8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6300"/>
          <a:stretch/>
        </p:blipFill>
        <p:spPr>
          <a:xfrm>
            <a:off x="609538" y="2717420"/>
            <a:ext cx="5193644" cy="1790095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表格 50">
            <a:extLst>
              <a:ext uri="{FF2B5EF4-FFF2-40B4-BE49-F238E27FC236}">
                <a16:creationId xmlns:a16="http://schemas.microsoft.com/office/drawing/2014/main" id="{CBC39CE5-4E53-2C49-49EE-EB47A697E69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377372"/>
          <a:ext cx="5861495" cy="3575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302">
                  <a:extLst>
                    <a:ext uri="{9D8B030D-6E8A-4147-A177-3AD203B41FA5}">
                      <a16:colId xmlns:a16="http://schemas.microsoft.com/office/drawing/2014/main" val="917580884"/>
                    </a:ext>
                  </a:extLst>
                </a:gridCol>
                <a:gridCol w="393912">
                  <a:extLst>
                    <a:ext uri="{9D8B030D-6E8A-4147-A177-3AD203B41FA5}">
                      <a16:colId xmlns:a16="http://schemas.microsoft.com/office/drawing/2014/main" val="834288198"/>
                    </a:ext>
                  </a:extLst>
                </a:gridCol>
                <a:gridCol w="1972136">
                  <a:extLst>
                    <a:ext uri="{9D8B030D-6E8A-4147-A177-3AD203B41FA5}">
                      <a16:colId xmlns:a16="http://schemas.microsoft.com/office/drawing/2014/main" val="639149476"/>
                    </a:ext>
                  </a:extLst>
                </a:gridCol>
                <a:gridCol w="1918145">
                  <a:extLst>
                    <a:ext uri="{9D8B030D-6E8A-4147-A177-3AD203B41FA5}">
                      <a16:colId xmlns:a16="http://schemas.microsoft.com/office/drawing/2014/main" val="3849850969"/>
                    </a:ext>
                  </a:extLst>
                </a:gridCol>
              </a:tblGrid>
              <a:tr h="56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Inadequate security feature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思源黑体 CN Bold" panose="020B0800000000000000" pitchFamily="34" charset="-122"/>
                          <a:cs typeface="Tahoma"/>
                        </a:rPr>
                        <a:t>#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Attack type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Attack method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02010"/>
                  </a:ext>
                </a:extLst>
              </a:tr>
              <a:tr h="31131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Source authentication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S1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QP spoof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92745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S2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Packet injection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512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S3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Seq number error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S4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QP error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5908"/>
                  </a:ext>
                </a:extLst>
              </a:tr>
              <a:tr h="5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Access control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S5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Access control bypass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04350"/>
                  </a:ext>
                </a:extLst>
              </a:tr>
              <a:tr h="31131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Monitoring and logging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S6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QP exhaustion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105651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S7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Perf. degradation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BW exhaustion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30332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3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S8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Side channel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Evict + Reload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898073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3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S9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Data exfiltration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RDMA read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792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D984C0-FF1F-41DF-E730-9B80134AF869}"/>
              </a:ext>
            </a:extLst>
          </p:cNvPr>
          <p:cNvCxnSpPr/>
          <p:nvPr/>
        </p:nvCxnSpPr>
        <p:spPr>
          <a:xfrm flipV="1">
            <a:off x="5428150" y="1377372"/>
            <a:ext cx="667850" cy="21512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A7D08B-3D01-76D7-EF20-73C44C004938}"/>
              </a:ext>
            </a:extLst>
          </p:cNvPr>
          <p:cNvCxnSpPr/>
          <p:nvPr/>
        </p:nvCxnSpPr>
        <p:spPr>
          <a:xfrm>
            <a:off x="5803182" y="4507515"/>
            <a:ext cx="292818" cy="44542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Insufficient RDMA-native security support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44667" y="4850372"/>
            <a:ext cx="10502665" cy="1503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RDMA is unencrypted; uses simple credentials (e.g., QPN, </a:t>
            </a:r>
            <a:r>
              <a:rPr lang="en-US" sz="2400" err="1">
                <a:latin typeface="Tahoma" pitchFamily="34" charset="0"/>
                <a:ea typeface="Tahoma" pitchFamily="34" charset="0"/>
                <a:cs typeface="Tahoma" pitchFamily="34" charset="0"/>
              </a:rPr>
              <a:t>rKey</a:t>
            </a:r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QPN and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rKey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are not randomly generated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PSN has fixed initial values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/>
                <a:ea typeface="Tahoma"/>
                <a:cs typeface="Tahoma"/>
              </a:rPr>
              <a:t>E</a:t>
            </a:r>
            <a:r>
              <a:rPr lang="en-US" altLang="zh-CN" sz="2000">
                <a:latin typeface="Tahoma"/>
                <a:ea typeface="Tahoma"/>
                <a:cs typeface="Tahoma"/>
              </a:rPr>
              <a:t>asy to enumerate all possible values</a:t>
            </a:r>
            <a:endParaRPr lang="en-US" sz="2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2" name="表格 50">
            <a:extLst>
              <a:ext uri="{FF2B5EF4-FFF2-40B4-BE49-F238E27FC236}">
                <a16:creationId xmlns:a16="http://schemas.microsoft.com/office/drawing/2014/main" id="{A5090A72-A167-BCB3-AEE7-6A9222BC6757}"/>
              </a:ext>
            </a:extLst>
          </p:cNvPr>
          <p:cNvGraphicFramePr>
            <a:graphicFrameLocks noGrp="1"/>
          </p:cNvGraphicFramePr>
          <p:nvPr/>
        </p:nvGraphicFramePr>
        <p:xfrm>
          <a:off x="3349953" y="3447185"/>
          <a:ext cx="2375730" cy="53522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75730">
                  <a:extLst>
                    <a:ext uri="{9D8B030D-6E8A-4147-A177-3AD203B41FA5}">
                      <a16:colId xmlns:a16="http://schemas.microsoft.com/office/drawing/2014/main" val="3849850969"/>
                    </a:ext>
                  </a:extLst>
                </a:gridCol>
              </a:tblGrid>
              <a:tr h="535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Fixed initial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8842F14F-E5A5-11B4-D3E6-4768910C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10" y="1471354"/>
            <a:ext cx="4130455" cy="25523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A4A872-663E-F65C-245D-37D49EBA1EC2}"/>
              </a:ext>
            </a:extLst>
          </p:cNvPr>
          <p:cNvSpPr txBox="1"/>
          <p:nvPr/>
        </p:nvSpPr>
        <p:spPr>
          <a:xfrm>
            <a:off x="7758990" y="4023663"/>
            <a:ext cx="372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rKey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generated by RNICs [1]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1E6871-06E1-89C7-6F95-C385953F57EB}"/>
              </a:ext>
            </a:extLst>
          </p:cNvPr>
          <p:cNvSpPr txBox="1"/>
          <p:nvPr/>
        </p:nvSpPr>
        <p:spPr>
          <a:xfrm>
            <a:off x="-63904" y="6498061"/>
            <a:ext cx="1074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Tsai, Shin-Yeh, and </a:t>
            </a:r>
            <a:r>
              <a:rPr lang="en-US" sz="12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Yiying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Zhang. "A  Double-Edged Sword: Security Threats and Opportunities in One-Sided Network Communication." </a:t>
            </a:r>
            <a:r>
              <a:rPr lang="en-US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200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HotCloud</a:t>
            </a:r>
            <a:r>
              <a:rPr lang="en-US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19)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2" name="表格 50">
            <a:extLst>
              <a:ext uri="{FF2B5EF4-FFF2-40B4-BE49-F238E27FC236}">
                <a16:creationId xmlns:a16="http://schemas.microsoft.com/office/drawing/2014/main" id="{5AFD040F-0468-AA96-44FD-39C8A80B780C}"/>
              </a:ext>
            </a:extLst>
          </p:cNvPr>
          <p:cNvGraphicFramePr>
            <a:graphicFrameLocks noGrp="1"/>
          </p:cNvGraphicFramePr>
          <p:nvPr/>
        </p:nvGraphicFramePr>
        <p:xfrm>
          <a:off x="417951" y="1736545"/>
          <a:ext cx="2932002" cy="224586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932002">
                  <a:extLst>
                    <a:ext uri="{9D8B030D-6E8A-4147-A177-3AD203B41FA5}">
                      <a16:colId xmlns:a16="http://schemas.microsoft.com/office/drawing/2014/main" val="917580884"/>
                    </a:ext>
                  </a:extLst>
                </a:gridCol>
              </a:tblGrid>
              <a:tr h="62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RDMA security mechanisms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02010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Queue pair number (QPN)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92745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Remote memory access key (</a:t>
                      </a:r>
                      <a:r>
                        <a:rPr lang="en-US" altLang="zh-CN" sz="1400" b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rKey</a:t>
                      </a: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)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512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Packet sequence number (PSN)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</a:tbl>
          </a:graphicData>
        </a:graphic>
      </p:graphicFrame>
      <p:graphicFrame>
        <p:nvGraphicFramePr>
          <p:cNvPr id="14" name="表格 50">
            <a:extLst>
              <a:ext uri="{FF2B5EF4-FFF2-40B4-BE49-F238E27FC236}">
                <a16:creationId xmlns:a16="http://schemas.microsoft.com/office/drawing/2014/main" id="{9CFAF42E-E38E-F08C-F1AD-02579954DBC9}"/>
              </a:ext>
            </a:extLst>
          </p:cNvPr>
          <p:cNvGraphicFramePr>
            <a:graphicFrameLocks noGrp="1"/>
          </p:cNvGraphicFramePr>
          <p:nvPr/>
        </p:nvGraphicFramePr>
        <p:xfrm>
          <a:off x="3349953" y="1736357"/>
          <a:ext cx="2375730" cy="116627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75730">
                  <a:extLst>
                    <a:ext uri="{9D8B030D-6E8A-4147-A177-3AD203B41FA5}">
                      <a16:colId xmlns:a16="http://schemas.microsoft.com/office/drawing/2014/main" val="3849850969"/>
                    </a:ext>
                  </a:extLst>
                </a:gridCol>
              </a:tblGrid>
              <a:tr h="62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Vulnerabilities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02010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Not randomly generated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92745"/>
                  </a:ext>
                </a:extLst>
              </a:tr>
            </a:tbl>
          </a:graphicData>
        </a:graphic>
      </p:graphicFrame>
      <p:graphicFrame>
        <p:nvGraphicFramePr>
          <p:cNvPr id="15" name="表格 50">
            <a:extLst>
              <a:ext uri="{FF2B5EF4-FFF2-40B4-BE49-F238E27FC236}">
                <a16:creationId xmlns:a16="http://schemas.microsoft.com/office/drawing/2014/main" id="{08F46C3A-D8FD-4A92-682B-5F34036C7CF4}"/>
              </a:ext>
            </a:extLst>
          </p:cNvPr>
          <p:cNvGraphicFramePr>
            <a:graphicFrameLocks noGrp="1"/>
          </p:cNvGraphicFramePr>
          <p:nvPr/>
        </p:nvGraphicFramePr>
        <p:xfrm>
          <a:off x="3349953" y="2905609"/>
          <a:ext cx="2375730" cy="53522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75730">
                  <a:extLst>
                    <a:ext uri="{9D8B030D-6E8A-4147-A177-3AD203B41FA5}">
                      <a16:colId xmlns:a16="http://schemas.microsoft.com/office/drawing/2014/main" val="3849850969"/>
                    </a:ext>
                  </a:extLst>
                </a:gridCol>
              </a:tblGrid>
              <a:tr h="535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Not randomly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</a:tbl>
          </a:graphicData>
        </a:graphic>
      </p:graphicFrame>
      <p:graphicFrame>
        <p:nvGraphicFramePr>
          <p:cNvPr id="16" name="表格 50">
            <a:extLst>
              <a:ext uri="{FF2B5EF4-FFF2-40B4-BE49-F238E27FC236}">
                <a16:creationId xmlns:a16="http://schemas.microsoft.com/office/drawing/2014/main" id="{867D4C6A-80F1-583F-BA0B-DC53DFF7852B}"/>
              </a:ext>
            </a:extLst>
          </p:cNvPr>
          <p:cNvGraphicFramePr>
            <a:graphicFrameLocks noGrp="1"/>
          </p:cNvGraphicFramePr>
          <p:nvPr/>
        </p:nvGraphicFramePr>
        <p:xfrm>
          <a:off x="5725683" y="1736545"/>
          <a:ext cx="1170774" cy="224586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170774">
                  <a:extLst>
                    <a:ext uri="{9D8B030D-6E8A-4147-A177-3AD203B41FA5}">
                      <a16:colId xmlns:a16="http://schemas.microsoft.com/office/drawing/2014/main" val="917580884"/>
                    </a:ext>
                  </a:extLst>
                </a:gridCol>
              </a:tblGrid>
              <a:tr h="62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Length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02010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24 bits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92745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32 bits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512"/>
                  </a:ext>
                </a:extLst>
              </a:tr>
              <a:tr h="539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 panose="020B0400000000000000" pitchFamily="34" charset="-122"/>
                          <a:cs typeface="Tahoma"/>
                        </a:rPr>
                        <a:t>24 bits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en-US" altLang="zh-CN" sz="3500">
                <a:latin typeface="Tahoma" pitchFamily="34" charset="0"/>
                <a:ea typeface="Tahoma" pitchFamily="34" charset="0"/>
                <a:cs typeface="Tahoma" pitchFamily="34" charset="0"/>
              </a:rPr>
              <a:t>xample: </a:t>
            </a: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altLang="zh-CN" sz="3500">
                <a:latin typeface="Tahoma" pitchFamily="34" charset="0"/>
                <a:ea typeface="Tahoma" pitchFamily="34" charset="0"/>
                <a:cs typeface="Tahoma" pitchFamily="34" charset="0"/>
              </a:rPr>
              <a:t>llegal</a:t>
            </a: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 memory access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38200" y="5869696"/>
            <a:ext cx="10965757" cy="762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ea typeface="Tahoma"/>
                <a:cs typeface="Tahoma"/>
              </a:rPr>
              <a:t>An attacker can access memory owned by others by guessing credentials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59E8D6-2A03-E4AE-A8A0-18C2CBE37ADE}"/>
              </a:ext>
            </a:extLst>
          </p:cNvPr>
          <p:cNvSpPr/>
          <p:nvPr/>
        </p:nvSpPr>
        <p:spPr>
          <a:xfrm>
            <a:off x="7390963" y="1557371"/>
            <a:ext cx="2981325" cy="3590818"/>
          </a:xfrm>
          <a:prstGeom prst="roundRect">
            <a:avLst>
              <a:gd name="adj" fmla="val 428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4CC6D-ED9F-A144-5EBE-C80C133B83F5}"/>
              </a:ext>
            </a:extLst>
          </p:cNvPr>
          <p:cNvSpPr/>
          <p:nvPr/>
        </p:nvSpPr>
        <p:spPr>
          <a:xfrm>
            <a:off x="7638613" y="1956325"/>
            <a:ext cx="1423787" cy="136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B7AC95-5E1C-D498-811D-D97A105A30CE}"/>
              </a:ext>
            </a:extLst>
          </p:cNvPr>
          <p:cNvSpPr/>
          <p:nvPr/>
        </p:nvSpPr>
        <p:spPr>
          <a:xfrm>
            <a:off x="7638614" y="3320789"/>
            <a:ext cx="1423786" cy="1439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F50FA-6349-7311-B9BD-BDF784874A46}"/>
              </a:ext>
            </a:extLst>
          </p:cNvPr>
          <p:cNvSpPr txBox="1"/>
          <p:nvPr/>
        </p:nvSpPr>
        <p:spPr>
          <a:xfrm>
            <a:off x="9062400" y="180953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x7ff1234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CB8D8A-908E-0461-4D6C-5DD22B40C5EC}"/>
              </a:ext>
            </a:extLst>
          </p:cNvPr>
          <p:cNvSpPr txBox="1"/>
          <p:nvPr/>
        </p:nvSpPr>
        <p:spPr>
          <a:xfrm>
            <a:off x="9062400" y="311288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x7ff2345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718E19-F397-A55F-205B-82BD2393D458}"/>
              </a:ext>
            </a:extLst>
          </p:cNvPr>
          <p:cNvSpPr txBox="1"/>
          <p:nvPr/>
        </p:nvSpPr>
        <p:spPr>
          <a:xfrm>
            <a:off x="9062400" y="453028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x7ff3456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4390BD-CB81-9D10-461A-589F2C55115F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678600" y="2637101"/>
            <a:ext cx="2960013" cy="181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BBD3CF-A992-0A7A-3302-5E603668505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4678600" y="4173594"/>
            <a:ext cx="3004464" cy="4151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EAE7856-579D-CF79-AF65-A5B21C923561}"/>
              </a:ext>
            </a:extLst>
          </p:cNvPr>
          <p:cNvCxnSpPr>
            <a:cxnSpLocks/>
          </p:cNvCxnSpPr>
          <p:nvPr/>
        </p:nvCxnSpPr>
        <p:spPr>
          <a:xfrm flipV="1">
            <a:off x="4678599" y="3030073"/>
            <a:ext cx="3004465" cy="108922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A93D625-A765-7BA6-CF4D-813757EEBE96}"/>
              </a:ext>
            </a:extLst>
          </p:cNvPr>
          <p:cNvSpPr txBox="1"/>
          <p:nvPr/>
        </p:nvSpPr>
        <p:spPr>
          <a:xfrm>
            <a:off x="7660839" y="2193567"/>
            <a:ext cx="142378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Owner=V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QPN </a:t>
            </a:r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111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rKey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=0x100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5E996C-5D94-5AF2-ECA7-DF1CB65884A5}"/>
              </a:ext>
            </a:extLst>
          </p:cNvPr>
          <p:cNvSpPr txBox="1"/>
          <p:nvPr/>
        </p:nvSpPr>
        <p:spPr>
          <a:xfrm>
            <a:off x="7683064" y="3460558"/>
            <a:ext cx="142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Owner=M</a:t>
            </a: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QPN = 222</a:t>
            </a:r>
          </a:p>
          <a:p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rKey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=0x200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663DA0-5335-90F2-37CD-EC25379E4F90}"/>
              </a:ext>
            </a:extLst>
          </p:cNvPr>
          <p:cNvGrpSpPr/>
          <p:nvPr/>
        </p:nvGrpSpPr>
        <p:grpSpPr>
          <a:xfrm>
            <a:off x="3494455" y="2134681"/>
            <a:ext cx="1184145" cy="1041101"/>
            <a:chOff x="628650" y="1371599"/>
            <a:chExt cx="1184145" cy="1041101"/>
          </a:xfrm>
        </p:grpSpPr>
        <p:pic>
          <p:nvPicPr>
            <p:cNvPr id="33" name="Picture 4" descr="User Icon 512x512 png">
              <a:extLst>
                <a:ext uri="{FF2B5EF4-FFF2-40B4-BE49-F238E27FC236}">
                  <a16:creationId xmlns:a16="http://schemas.microsoft.com/office/drawing/2014/main" id="{A78FE57C-D6B3-DD0D-2036-C92B391B8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5" t="691" r="15351" b="3078"/>
            <a:stretch/>
          </p:blipFill>
          <p:spPr bwMode="auto">
            <a:xfrm>
              <a:off x="985115" y="1563200"/>
              <a:ext cx="471213" cy="65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876666C-1272-90A0-6DF6-44A07C843E6D}"/>
                </a:ext>
              </a:extLst>
            </p:cNvPr>
            <p:cNvSpPr/>
            <p:nvPr/>
          </p:nvSpPr>
          <p:spPr>
            <a:xfrm>
              <a:off x="628650" y="1371599"/>
              <a:ext cx="1184145" cy="1041101"/>
            </a:xfrm>
            <a:prstGeom prst="roundRect">
              <a:avLst>
                <a:gd name="adj" fmla="val 428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2E702-C392-D914-71DF-AA585B64E84E}"/>
              </a:ext>
            </a:extLst>
          </p:cNvPr>
          <p:cNvGrpSpPr/>
          <p:nvPr/>
        </p:nvGrpSpPr>
        <p:grpSpPr>
          <a:xfrm>
            <a:off x="3494455" y="3694558"/>
            <a:ext cx="1184145" cy="1041101"/>
            <a:chOff x="276436" y="5315249"/>
            <a:chExt cx="1184145" cy="1041101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4D7CD1E-60C6-3968-C19F-3594FDF03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6" t="5366" r="9120" b="10634"/>
            <a:stretch/>
          </p:blipFill>
          <p:spPr bwMode="auto">
            <a:xfrm>
              <a:off x="553830" y="5512083"/>
              <a:ext cx="629356" cy="64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755CBB-62F2-39EA-1629-1A8B8BB2737C}"/>
                </a:ext>
              </a:extLst>
            </p:cNvPr>
            <p:cNvSpPr/>
            <p:nvPr/>
          </p:nvSpPr>
          <p:spPr>
            <a:xfrm>
              <a:off x="276436" y="5315249"/>
              <a:ext cx="1184145" cy="1041101"/>
            </a:xfrm>
            <a:prstGeom prst="roundRect">
              <a:avLst>
                <a:gd name="adj" fmla="val 428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1712CA-F7C2-E736-467B-841D5701F706}"/>
              </a:ext>
            </a:extLst>
          </p:cNvPr>
          <p:cNvSpPr txBox="1"/>
          <p:nvPr/>
        </p:nvSpPr>
        <p:spPr>
          <a:xfrm>
            <a:off x="8312932" y="5215689"/>
            <a:ext cx="149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RDMA server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765835-B4E2-7B19-EE00-F0F02D5E3BB9}"/>
              </a:ext>
            </a:extLst>
          </p:cNvPr>
          <p:cNvSpPr txBox="1"/>
          <p:nvPr/>
        </p:nvSpPr>
        <p:spPr>
          <a:xfrm>
            <a:off x="1677535" y="2200277"/>
            <a:ext cx="161929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RDMA </a:t>
            </a:r>
          </a:p>
          <a:p>
            <a:pPr algn="ctr"/>
            <a:r>
              <a:rPr lang="en-US" altLang="zh-CN">
                <a:latin typeface="Tahoma"/>
                <a:ea typeface="Tahoma"/>
                <a:cs typeface="Tahoma"/>
              </a:rPr>
              <a:t>Victim client</a:t>
            </a:r>
            <a:endParaRPr lang="en-US" altLang="zh-CN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10.0.0.1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CA7C9E-26AB-754D-D4EA-0B4C41D6FCC9}"/>
              </a:ext>
            </a:extLst>
          </p:cNvPr>
          <p:cNvSpPr txBox="1"/>
          <p:nvPr/>
        </p:nvSpPr>
        <p:spPr>
          <a:xfrm>
            <a:off x="1562100" y="3753443"/>
            <a:ext cx="173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RDMA </a:t>
            </a:r>
          </a:p>
          <a:p>
            <a:pPr algn="ctr"/>
            <a:r>
              <a:rPr lang="en-US" altLang="zh-C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Malicious client</a:t>
            </a:r>
          </a:p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10.0.0.2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BA15B3-AB76-87C5-4F73-8484A5754E58}"/>
              </a:ext>
            </a:extLst>
          </p:cNvPr>
          <p:cNvSpPr/>
          <p:nvPr/>
        </p:nvSpPr>
        <p:spPr>
          <a:xfrm>
            <a:off x="5458558" y="3891392"/>
            <a:ext cx="1333938" cy="1134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IP=10.0.0.1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QPN=111</a:t>
            </a:r>
          </a:p>
          <a:p>
            <a:pPr algn="ctr"/>
            <a:r>
              <a:rPr lang="en-US" err="1">
                <a:solidFill>
                  <a:schemeClr val="tx1"/>
                </a:solidFill>
              </a:rPr>
              <a:t>rKey</a:t>
            </a:r>
            <a:r>
              <a:rPr lang="en-US">
                <a:solidFill>
                  <a:schemeClr val="tx1"/>
                </a:solidFill>
              </a:rPr>
              <a:t>=0x100</a:t>
            </a:r>
          </a:p>
        </p:txBody>
      </p:sp>
      <p:pic>
        <p:nvPicPr>
          <p:cNvPr id="28" name="Picture 4" descr="User Icon 512x512 png">
            <a:extLst>
              <a:ext uri="{FF2B5EF4-FFF2-40B4-BE49-F238E27FC236}">
                <a16:creationId xmlns:a16="http://schemas.microsoft.com/office/drawing/2014/main" id="{F744B993-1CC5-9DC9-19D2-6B394F86C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5" t="691" r="15351" b="3078"/>
          <a:stretch/>
        </p:blipFill>
        <p:spPr bwMode="auto">
          <a:xfrm>
            <a:off x="8736416" y="1844823"/>
            <a:ext cx="290418" cy="4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8AD24CE5-CAFF-4FD8-B2A9-D9C8AD20A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5366" r="9120" b="10634"/>
          <a:stretch/>
        </p:blipFill>
        <p:spPr bwMode="auto">
          <a:xfrm>
            <a:off x="8752498" y="3280255"/>
            <a:ext cx="407210" cy="4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8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9" grpId="0" animBg="1"/>
      <p:bldP spid="19" grpId="0"/>
      <p:bldP spid="50" grpId="0"/>
      <p:bldP spid="51" grpId="0"/>
      <p:bldP spid="54" grpId="0"/>
      <p:bldP spid="56" grpId="0"/>
      <p:bldP spid="34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334" y="115358"/>
            <a:ext cx="10515600" cy="1325563"/>
          </a:xfrm>
        </p:spPr>
        <p:txBody>
          <a:bodyPr/>
          <a:lstStyle/>
          <a:p>
            <a:r>
              <a:rPr lang="en-US" dirty="0"/>
              <a:t>Key decisions for datacenter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bandwidth</a:t>
            </a:r>
          </a:p>
          <a:p>
            <a:r>
              <a:rPr lang="en-US" dirty="0"/>
              <a:t>Economies of scale</a:t>
            </a:r>
          </a:p>
          <a:p>
            <a:pPr lvl="1"/>
            <a:r>
              <a:rPr lang="en-US" sz="2000" dirty="0"/>
              <a:t>Use commodity parts whenever possible.</a:t>
            </a:r>
          </a:p>
          <a:p>
            <a:r>
              <a:rPr lang="en-US" dirty="0"/>
              <a:t>Backward TCP/IP compatibility</a:t>
            </a:r>
          </a:p>
          <a:p>
            <a:pPr lvl="1"/>
            <a:r>
              <a:rPr lang="en-US" sz="2000" dirty="0"/>
              <a:t>Use IP and Ethernet whenever possible. </a:t>
            </a:r>
          </a:p>
          <a:p>
            <a:pPr lvl="1"/>
            <a:r>
              <a:rPr lang="en-US" sz="2000" dirty="0"/>
              <a:t>E.g. </a:t>
            </a:r>
            <a:r>
              <a:rPr lang="en-US" sz="2000" dirty="0" err="1"/>
              <a:t>Infiniband</a:t>
            </a:r>
            <a:r>
              <a:rPr lang="en-US" sz="2000" dirty="0"/>
              <a:t> runs its own L1-L4 protocol. (Traditionally used in HPC clusters)</a:t>
            </a:r>
          </a:p>
          <a:p>
            <a:r>
              <a:rPr lang="en-US" dirty="0"/>
              <a:t>Fault tolerance</a:t>
            </a:r>
          </a:p>
          <a:p>
            <a:pPr lvl="1"/>
            <a:r>
              <a:rPr lang="en-US" dirty="0"/>
              <a:t>Can discover and recover from link failures fast </a:t>
            </a:r>
          </a:p>
        </p:txBody>
      </p:sp>
    </p:spTree>
    <p:extLst>
      <p:ext uri="{BB962C8B-B14F-4D97-AF65-F5344CB8AC3E}">
        <p14:creationId xmlns:p14="http://schemas.microsoft.com/office/powerpoint/2010/main" val="54197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Challenges of end host solutions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3866043" y="2108047"/>
            <a:ext cx="7119087" cy="579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2">
              <a:spcBef>
                <a:spcPct val="0"/>
              </a:spcBef>
              <a:defRPr/>
            </a:pPr>
            <a:endParaRPr lang="en-US" sz="2000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59D35C-1DA5-2C26-FAE9-760946EA779F}"/>
              </a:ext>
            </a:extLst>
          </p:cNvPr>
          <p:cNvGrpSpPr/>
          <p:nvPr/>
        </p:nvGrpSpPr>
        <p:grpSpPr>
          <a:xfrm>
            <a:off x="797838" y="1511534"/>
            <a:ext cx="3736173" cy="1972466"/>
            <a:chOff x="759738" y="1856584"/>
            <a:chExt cx="2978413" cy="1572416"/>
          </a:xfrm>
        </p:grpSpPr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E0178DA1-5220-E636-BBF9-1B5D398CF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589" y="2786522"/>
              <a:ext cx="576177" cy="576672"/>
            </a:xfrm>
            <a:prstGeom prst="rect">
              <a:avLst/>
            </a:prstGeom>
          </p:spPr>
        </p:pic>
        <p:pic>
          <p:nvPicPr>
            <p:cNvPr id="95" name="Picture 2" descr="Computer RAM Icon - Free Download, PNG and Vector">
              <a:extLst>
                <a:ext uri="{FF2B5EF4-FFF2-40B4-BE49-F238E27FC236}">
                  <a16:creationId xmlns:a16="http://schemas.microsoft.com/office/drawing/2014/main" id="{B45B1844-641F-6C1F-BBA0-40BA5BD51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33666" r="5955" b="33363"/>
            <a:stretch/>
          </p:blipFill>
          <p:spPr bwMode="auto">
            <a:xfrm>
              <a:off x="2092232" y="1986524"/>
              <a:ext cx="1166948" cy="43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2E4FC622-3981-2AC6-6D49-D818016E7018}"/>
                </a:ext>
              </a:extLst>
            </p:cNvPr>
            <p:cNvSpPr/>
            <p:nvPr/>
          </p:nvSpPr>
          <p:spPr>
            <a:xfrm>
              <a:off x="1679575" y="1856584"/>
              <a:ext cx="2058576" cy="1572416"/>
            </a:xfrm>
            <a:prstGeom prst="roundRect">
              <a:avLst>
                <a:gd name="adj" fmla="val 867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Icon&#10;&#10;Description automatically generated">
              <a:extLst>
                <a:ext uri="{FF2B5EF4-FFF2-40B4-BE49-F238E27FC236}">
                  <a16:creationId xmlns:a16="http://schemas.microsoft.com/office/drawing/2014/main" id="{9CC2797F-43B2-4F78-6152-22F306B3C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35" b="7776"/>
            <a:stretch/>
          </p:blipFill>
          <p:spPr>
            <a:xfrm>
              <a:off x="1873543" y="2744213"/>
              <a:ext cx="671971" cy="564382"/>
            </a:xfrm>
            <a:prstGeom prst="rect">
              <a:avLst/>
            </a:prstGeom>
          </p:spPr>
        </p:pic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1CA3EA3A-7558-6464-BE2A-3CB0297DE208}"/>
                </a:ext>
              </a:extLst>
            </p:cNvPr>
            <p:cNvCxnSpPr>
              <a:stCxn id="97" idx="0"/>
              <a:endCxn id="95" idx="2"/>
            </p:cNvCxnSpPr>
            <p:nvPr/>
          </p:nvCxnSpPr>
          <p:spPr>
            <a:xfrm rot="5400000" flipH="1" flipV="1">
              <a:off x="2281407" y="2349915"/>
              <a:ext cx="322420" cy="466177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16578BB-1B8B-7D1E-4D2F-0308638976C3}"/>
                </a:ext>
              </a:extLst>
            </p:cNvPr>
            <p:cNvSpPr txBox="1"/>
            <p:nvPr/>
          </p:nvSpPr>
          <p:spPr>
            <a:xfrm>
              <a:off x="780063" y="2535556"/>
              <a:ext cx="937028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ead 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request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329FC6A-8E58-AD1F-1BBA-48B9378867B7}"/>
                </a:ext>
              </a:extLst>
            </p:cNvPr>
            <p:cNvCxnSpPr>
              <a:cxnSpLocks/>
            </p:cNvCxnSpPr>
            <p:nvPr/>
          </p:nvCxnSpPr>
          <p:spPr>
            <a:xfrm>
              <a:off x="759738" y="3054511"/>
              <a:ext cx="11138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2E71678-4F99-D52F-4440-A5D143F80FD6}"/>
                </a:ext>
              </a:extLst>
            </p:cNvPr>
            <p:cNvSpPr/>
            <p:nvPr/>
          </p:nvSpPr>
          <p:spPr>
            <a:xfrm>
              <a:off x="1754606" y="2626982"/>
              <a:ext cx="937028" cy="733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75492BA-57C3-64DC-A350-F82EA7C5223F}"/>
                </a:ext>
              </a:extLst>
            </p:cNvPr>
            <p:cNvSpPr txBox="1"/>
            <p:nvPr/>
          </p:nvSpPr>
          <p:spPr>
            <a:xfrm>
              <a:off x="2546534" y="2537058"/>
              <a:ext cx="799721" cy="29442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RNIC</a:t>
              </a:r>
            </a:p>
          </p:txBody>
        </p:sp>
      </p:grpSp>
      <p:pic>
        <p:nvPicPr>
          <p:cNvPr id="1026" name="Picture 2" descr="update, refresh Icon">
            <a:extLst>
              <a:ext uri="{FF2B5EF4-FFF2-40B4-BE49-F238E27FC236}">
                <a16:creationId xmlns:a16="http://schemas.microsoft.com/office/drawing/2014/main" id="{35C54FEF-095D-B42E-18F7-12EE1C49A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" t="5273" r="5664" b="5665"/>
          <a:stretch/>
        </p:blipFill>
        <p:spPr bwMode="auto">
          <a:xfrm>
            <a:off x="2788893" y="2681988"/>
            <a:ext cx="842933" cy="8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A18988F-3B1E-36D9-8AB1-9FF0748DA830}"/>
              </a:ext>
            </a:extLst>
          </p:cNvPr>
          <p:cNvSpPr txBox="1"/>
          <p:nvPr/>
        </p:nvSpPr>
        <p:spPr>
          <a:xfrm>
            <a:off x="4690307" y="2026984"/>
            <a:ext cx="41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Redesign RDMA protocol and RNIC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F31576-FBC7-B084-B722-0EE7501D73A1}"/>
              </a:ext>
            </a:extLst>
          </p:cNvPr>
          <p:cNvGrpSpPr/>
          <p:nvPr/>
        </p:nvGrpSpPr>
        <p:grpSpPr>
          <a:xfrm>
            <a:off x="838200" y="4063201"/>
            <a:ext cx="3736173" cy="1972466"/>
            <a:chOff x="6504129" y="1647034"/>
            <a:chExt cx="3736173" cy="1972466"/>
          </a:xfrm>
        </p:grpSpPr>
        <p:pic>
          <p:nvPicPr>
            <p:cNvPr id="119" name="Picture 118" descr="Icon&#10;&#10;Description automatically generated">
              <a:extLst>
                <a:ext uri="{FF2B5EF4-FFF2-40B4-BE49-F238E27FC236}">
                  <a16:creationId xmlns:a16="http://schemas.microsoft.com/office/drawing/2014/main" id="{E59EDBC9-0D2A-6192-E486-D849EB94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9102" y="2813564"/>
              <a:ext cx="722766" cy="723387"/>
            </a:xfrm>
            <a:prstGeom prst="rect">
              <a:avLst/>
            </a:prstGeom>
          </p:spPr>
        </p:pic>
        <p:pic>
          <p:nvPicPr>
            <p:cNvPr id="120" name="Picture 2" descr="Computer RAM Icon - Free Download, PNG and Vector">
              <a:extLst>
                <a:ext uri="{FF2B5EF4-FFF2-40B4-BE49-F238E27FC236}">
                  <a16:creationId xmlns:a16="http://schemas.microsoft.com/office/drawing/2014/main" id="{668E8D67-9D29-4640-494A-1EE347070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33666" r="5955" b="33363"/>
            <a:stretch/>
          </p:blipFill>
          <p:spPr bwMode="auto">
            <a:xfrm>
              <a:off x="8175633" y="1810033"/>
              <a:ext cx="1463840" cy="54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0652F9E5-9139-ABB7-7F3F-645CD46CD278}"/>
                </a:ext>
              </a:extLst>
            </p:cNvPr>
            <p:cNvSpPr/>
            <p:nvPr/>
          </p:nvSpPr>
          <p:spPr>
            <a:xfrm>
              <a:off x="7657989" y="1647034"/>
              <a:ext cx="2582313" cy="1972466"/>
            </a:xfrm>
            <a:prstGeom prst="roundRect">
              <a:avLst>
                <a:gd name="adj" fmla="val 867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 descr="Icon&#10;&#10;Description automatically generated">
              <a:extLst>
                <a:ext uri="{FF2B5EF4-FFF2-40B4-BE49-F238E27FC236}">
                  <a16:creationId xmlns:a16="http://schemas.microsoft.com/office/drawing/2014/main" id="{6500D3D2-12B4-B593-1FDD-D30EE6449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35" b="7776"/>
            <a:stretch/>
          </p:blipFill>
          <p:spPr>
            <a:xfrm>
              <a:off x="7901305" y="2760491"/>
              <a:ext cx="842932" cy="707971"/>
            </a:xfrm>
            <a:prstGeom prst="rect">
              <a:avLst/>
            </a:prstGeom>
          </p:spPr>
        </p:pic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7B271D6D-CD55-FE96-AFA4-0A91DB04E18F}"/>
                </a:ext>
              </a:extLst>
            </p:cNvPr>
            <p:cNvCxnSpPr>
              <a:cxnSpLocks/>
              <a:stCxn id="1028" idx="1"/>
              <a:endCxn id="120" idx="2"/>
            </p:cNvCxnSpPr>
            <p:nvPr/>
          </p:nvCxnSpPr>
          <p:spPr>
            <a:xfrm rot="10800000">
              <a:off x="8907554" y="2356042"/>
              <a:ext cx="495553" cy="347170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8E5D042-71F5-E4E3-B2A5-EE3C4C88C630}"/>
                </a:ext>
              </a:extLst>
            </p:cNvPr>
            <p:cNvSpPr txBox="1"/>
            <p:nvPr/>
          </p:nvSpPr>
          <p:spPr>
            <a:xfrm>
              <a:off x="6529625" y="2498748"/>
              <a:ext cx="1175424" cy="7335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ead 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request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60E8746-7FD3-7933-1B26-808D1ECFF17E}"/>
                </a:ext>
              </a:extLst>
            </p:cNvPr>
            <p:cNvCxnSpPr>
              <a:cxnSpLocks/>
            </p:cNvCxnSpPr>
            <p:nvPr/>
          </p:nvCxnSpPr>
          <p:spPr>
            <a:xfrm>
              <a:off x="6504129" y="3149734"/>
              <a:ext cx="139717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926DF1D-3065-2FF4-C881-8E1D8A925533}"/>
                </a:ext>
              </a:extLst>
            </p:cNvPr>
            <p:cNvCxnSpPr>
              <a:cxnSpLocks/>
            </p:cNvCxnSpPr>
            <p:nvPr/>
          </p:nvCxnSpPr>
          <p:spPr>
            <a:xfrm>
              <a:off x="8788825" y="3188706"/>
              <a:ext cx="545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Magento Upgrade Update Version Engine23 Icon">
              <a:extLst>
                <a:ext uri="{FF2B5EF4-FFF2-40B4-BE49-F238E27FC236}">
                  <a16:creationId xmlns:a16="http://schemas.microsoft.com/office/drawing/2014/main" id="{F0132DBF-8F05-0C11-8EE4-337CDBEA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3106" y="2348831"/>
              <a:ext cx="708761" cy="7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D5F643-F8B0-A9C7-4F10-C9952A1110BB}"/>
              </a:ext>
            </a:extLst>
          </p:cNvPr>
          <p:cNvSpPr txBox="1"/>
          <p:nvPr/>
        </p:nvSpPr>
        <p:spPr>
          <a:xfrm>
            <a:off x="4817689" y="4668826"/>
            <a:ext cx="4502386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latin typeface="Tahoma"/>
                <a:ea typeface="Tahoma"/>
                <a:cs typeface="Tahoma"/>
              </a:rPr>
              <a:t>Software security patch on CPUs</a:t>
            </a:r>
          </a:p>
          <a:p>
            <a:r>
              <a:rPr lang="en-US" sz="20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Negates the benefit of CPU bypassing</a:t>
            </a:r>
          </a:p>
          <a:p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5FDC1F-0E07-7B5B-57F2-9B60C6D98D80}"/>
              </a:ext>
            </a:extLst>
          </p:cNvPr>
          <p:cNvSpPr txBox="1"/>
          <p:nvPr/>
        </p:nvSpPr>
        <p:spPr>
          <a:xfrm>
            <a:off x="4690307" y="2317182"/>
            <a:ext cx="619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</a:t>
            </a:r>
            <a:r>
              <a:rPr lang="en-US" altLang="zh-CN" sz="20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equires intrusive changes of existing RDMA systems</a:t>
            </a:r>
            <a:endParaRPr lang="en-US" sz="2000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657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1450" y="125605"/>
            <a:ext cx="11849100" cy="1157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Bedrock: RDMA security support in the network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679575" y="4792595"/>
            <a:ext cx="9653032" cy="1804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Bedrock </a:t>
            </a:r>
            <a:r>
              <a:rPr lang="en-US" altLang="zh-CN" sz="2400">
                <a:latin typeface="Tahoma" pitchFamily="34" charset="0"/>
                <a:ea typeface="Tahoma" pitchFamily="34" charset="0"/>
                <a:cs typeface="Tahoma" pitchFamily="34" charset="0"/>
              </a:rPr>
              <a:t>provides RDMA security support </a:t>
            </a:r>
            <a:r>
              <a:rPr lang="en-US" altLang="zh-CN" sz="2400" b="1">
                <a:latin typeface="Tahoma" pitchFamily="34" charset="0"/>
                <a:ea typeface="Tahoma" pitchFamily="34" charset="0"/>
                <a:cs typeface="Tahoma" pitchFamily="34" charset="0"/>
              </a:rPr>
              <a:t>in the network</a:t>
            </a:r>
            <a:endParaRPr lang="en-US" sz="200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A platform with several security services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Can be extended to support more security defenses 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Preserves CPU bypassing on the hosts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Can be deployed immediately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7C6923-C56D-688F-3F2B-48056C04C7F1}"/>
              </a:ext>
            </a:extLst>
          </p:cNvPr>
          <p:cNvCxnSpPr>
            <a:cxnSpLocks/>
          </p:cNvCxnSpPr>
          <p:nvPr/>
        </p:nvCxnSpPr>
        <p:spPr>
          <a:xfrm flipV="1">
            <a:off x="3236783" y="3871977"/>
            <a:ext cx="5923971" cy="1538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ADC2702-2C62-4071-D894-E2825D40B744}"/>
              </a:ext>
            </a:extLst>
          </p:cNvPr>
          <p:cNvGrpSpPr/>
          <p:nvPr/>
        </p:nvGrpSpPr>
        <p:grpSpPr>
          <a:xfrm>
            <a:off x="3742895" y="2859323"/>
            <a:ext cx="4708035" cy="576177"/>
            <a:chOff x="5065327" y="1987980"/>
            <a:chExt cx="892227" cy="36845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730F0AC-D770-F0C4-03DE-F2476D172C40}"/>
                </a:ext>
              </a:extLst>
            </p:cNvPr>
            <p:cNvSpPr/>
            <p:nvPr/>
          </p:nvSpPr>
          <p:spPr>
            <a:xfrm>
              <a:off x="5065327" y="1987980"/>
              <a:ext cx="892227" cy="368452"/>
            </a:xfrm>
            <a:prstGeom prst="roundRect">
              <a:avLst>
                <a:gd name="adj" fmla="val 674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D1627-7B06-0CC1-296F-53C2DE761C88}"/>
                </a:ext>
              </a:extLst>
            </p:cNvPr>
            <p:cNvSpPr txBox="1"/>
            <p:nvPr/>
          </p:nvSpPr>
          <p:spPr>
            <a:xfrm>
              <a:off x="5274277" y="2051303"/>
              <a:ext cx="473981" cy="25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Bedrock</a:t>
              </a:r>
            </a:p>
          </p:txBody>
        </p:sp>
      </p:grpSp>
      <p:pic>
        <p:nvPicPr>
          <p:cNvPr id="48" name="Picture 47" descr="layer 3 switch vs router">
            <a:extLst>
              <a:ext uri="{FF2B5EF4-FFF2-40B4-BE49-F238E27FC236}">
                <a16:creationId xmlns:a16="http://schemas.microsoft.com/office/drawing/2014/main" id="{F0C3D049-5252-B98E-C3ED-0AF88CBF4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7" t="21947" r="5361" b="21301"/>
          <a:stretch/>
        </p:blipFill>
        <p:spPr bwMode="auto">
          <a:xfrm>
            <a:off x="5714914" y="3482497"/>
            <a:ext cx="967708" cy="7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0591B8D-E0F4-2067-AFF2-46266C1D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506" y="3538753"/>
            <a:ext cx="722766" cy="723387"/>
          </a:xfrm>
          <a:prstGeom prst="rect">
            <a:avLst/>
          </a:prstGeom>
        </p:spPr>
      </p:pic>
      <p:pic>
        <p:nvPicPr>
          <p:cNvPr id="51" name="Picture 2" descr="Computer RAM Icon - Free Download, PNG and Vector">
            <a:extLst>
              <a:ext uri="{FF2B5EF4-FFF2-40B4-BE49-F238E27FC236}">
                <a16:creationId xmlns:a16="http://schemas.microsoft.com/office/drawing/2014/main" id="{3BDC4790-B686-E63A-1382-312AABDBB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t="33666" r="5955" b="33363"/>
          <a:stretch/>
        </p:blipFill>
        <p:spPr bwMode="auto">
          <a:xfrm>
            <a:off x="9452037" y="2535222"/>
            <a:ext cx="1463840" cy="54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3650862-6545-E253-B997-F5C78E4A4A69}"/>
              </a:ext>
            </a:extLst>
          </p:cNvPr>
          <p:cNvSpPr/>
          <p:nvPr/>
        </p:nvSpPr>
        <p:spPr>
          <a:xfrm>
            <a:off x="8934393" y="2372223"/>
            <a:ext cx="2582313" cy="1972466"/>
          </a:xfrm>
          <a:prstGeom prst="roundRect">
            <a:avLst>
              <a:gd name="adj" fmla="val 867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7EC1E090-3768-1101-8703-44D1CCA164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35" b="7776"/>
          <a:stretch/>
        </p:blipFill>
        <p:spPr>
          <a:xfrm>
            <a:off x="9177709" y="3485680"/>
            <a:ext cx="842932" cy="707971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2148D6D-31CA-B916-ED79-FA39A4F93BDB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rot="5400000" flipH="1" flipV="1">
            <a:off x="9689342" y="2991065"/>
            <a:ext cx="404449" cy="5847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4A2278E1-8BE4-7252-673F-BC3EFEDC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29" y="3549264"/>
            <a:ext cx="722766" cy="723387"/>
          </a:xfrm>
          <a:prstGeom prst="rect">
            <a:avLst/>
          </a:prstGeom>
        </p:spPr>
      </p:pic>
      <p:pic>
        <p:nvPicPr>
          <p:cNvPr id="66" name="Picture 2" descr="Computer RAM Icon - Free Download, PNG and Vector">
            <a:extLst>
              <a:ext uri="{FF2B5EF4-FFF2-40B4-BE49-F238E27FC236}">
                <a16:creationId xmlns:a16="http://schemas.microsoft.com/office/drawing/2014/main" id="{AC461D58-F1F5-920D-5729-6F6E43151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t="33666" r="5955" b="33363"/>
          <a:stretch/>
        </p:blipFill>
        <p:spPr bwMode="auto">
          <a:xfrm>
            <a:off x="1104983" y="2545733"/>
            <a:ext cx="1463840" cy="54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5965FC7-41E5-5960-A3C4-8D154CE85743}"/>
              </a:ext>
            </a:extLst>
          </p:cNvPr>
          <p:cNvSpPr/>
          <p:nvPr/>
        </p:nvSpPr>
        <p:spPr>
          <a:xfrm>
            <a:off x="587339" y="2382734"/>
            <a:ext cx="2582313" cy="1972466"/>
          </a:xfrm>
          <a:prstGeom prst="roundRect">
            <a:avLst>
              <a:gd name="adj" fmla="val 867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FD18E03F-0845-072C-CA96-D010B4EEF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35" b="7776"/>
          <a:stretch/>
        </p:blipFill>
        <p:spPr>
          <a:xfrm>
            <a:off x="2264723" y="3496191"/>
            <a:ext cx="842932" cy="707971"/>
          </a:xfrm>
          <a:prstGeom prst="rect">
            <a:avLst/>
          </a:prstGeom>
        </p:spPr>
      </p:pic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BF6079A-DCBA-61F9-F3A6-804BED4E5E0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rot="16200000" flipV="1">
            <a:off x="2059322" y="2869324"/>
            <a:ext cx="404449" cy="84928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 descr="Authentication Icon Images – Browse 38,696 Stock Photos, Vectors, and Video  | Adobe Stock">
            <a:extLst>
              <a:ext uri="{FF2B5EF4-FFF2-40B4-BE49-F238E27FC236}">
                <a16:creationId xmlns:a16="http://schemas.microsoft.com/office/drawing/2014/main" id="{FF3D6F53-2E6C-B7FC-1A42-45E1C9632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8" t="25514" r="25410" b="26137"/>
          <a:stretch/>
        </p:blipFill>
        <p:spPr bwMode="auto">
          <a:xfrm>
            <a:off x="3852908" y="1955043"/>
            <a:ext cx="691634" cy="7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ACL Services Ltd Logo">
            <a:extLst>
              <a:ext uri="{FF2B5EF4-FFF2-40B4-BE49-F238E27FC236}">
                <a16:creationId xmlns:a16="http://schemas.microsoft.com/office/drawing/2014/main" id="{04DA7DF3-4B58-B36C-AFC0-1B2F73F1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12" y="1908306"/>
            <a:ext cx="1338111" cy="7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BACBC160-3314-60FF-3863-349607AC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49"/>
          <a:stretch/>
        </p:blipFill>
        <p:spPr>
          <a:xfrm>
            <a:off x="6225333" y="1952952"/>
            <a:ext cx="759906" cy="757927"/>
          </a:xfrm>
          <a:prstGeom prst="rect">
            <a:avLst/>
          </a:prstGeom>
        </p:spPr>
      </p:pic>
      <p:pic>
        <p:nvPicPr>
          <p:cNvPr id="82" name="Picture 81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B4B1EB0-6DE2-64E5-A9A0-E0A2ABCD9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604" y="1934264"/>
            <a:ext cx="727845" cy="7278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ECBBB75-9B0E-7B23-85D2-0AA0D5CD5A1A}"/>
              </a:ext>
            </a:extLst>
          </p:cNvPr>
          <p:cNvSpPr txBox="1"/>
          <p:nvPr/>
        </p:nvSpPr>
        <p:spPr>
          <a:xfrm>
            <a:off x="7972914" y="1949190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66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B61442F-0F4E-C884-5C92-B7AA112FB4E5}"/>
              </a:ext>
            </a:extLst>
          </p:cNvPr>
          <p:cNvSpPr txBox="1">
            <a:spLocks/>
          </p:cNvSpPr>
          <p:nvPr/>
        </p:nvSpPr>
        <p:spPr>
          <a:xfrm>
            <a:off x="1509964" y="162032"/>
            <a:ext cx="917207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Key enabler: Programmable </a:t>
            </a:r>
            <a:r>
              <a:rPr kumimoji="0" lang="en-US" altLang="zh-CN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switches</a:t>
            </a:r>
            <a:endParaRPr kumimoji="0" lang="en-US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2747D5B-24E7-710E-0781-E46E6E96D5DE}"/>
              </a:ext>
            </a:extLst>
          </p:cNvPr>
          <p:cNvSpPr txBox="1">
            <a:spLocks/>
          </p:cNvSpPr>
          <p:nvPr/>
        </p:nvSpPr>
        <p:spPr>
          <a:xfrm>
            <a:off x="1208680" y="3780481"/>
            <a:ext cx="10954431" cy="29409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Programmable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switches are commercially available</a:t>
            </a:r>
            <a:endParaRPr lang="en-US" sz="2400"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Programmed with high-level language, e.g., P4</a:t>
            </a:r>
            <a:endParaRPr lang="en-US" sz="2400">
              <a:latin typeface="Tahoma"/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altLang="zh-CN" sz="2000">
                <a:latin typeface="Tahoma"/>
                <a:ea typeface="等线"/>
                <a:cs typeface="Tahoma"/>
              </a:rPr>
              <a:t>RDMA header parser, match-action tables, registers, ...</a:t>
            </a:r>
            <a:endParaRPr lang="en-US" sz="2000">
              <a:solidFill>
                <a:prstClr val="black"/>
              </a:solidFill>
              <a:latin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R</a:t>
            </a:r>
            <a:r>
              <a:rPr lang="en-US" altLang="zh-CN" sz="2400">
                <a:latin typeface="Tahoma"/>
                <a:ea typeface="等线"/>
                <a:cs typeface="Tahoma"/>
              </a:rPr>
              <a:t>un</a:t>
            </a:r>
            <a:r>
              <a:rPr lang="en-US" sz="2400">
                <a:latin typeface="Tahoma"/>
                <a:cs typeface="Tahoma"/>
              </a:rPr>
              <a:t> at </a:t>
            </a:r>
            <a:r>
              <a:rPr lang="en-US" sz="2400" err="1">
                <a:latin typeface="Tahoma"/>
                <a:cs typeface="Tahoma"/>
              </a:rPr>
              <a:t>linespeed</a:t>
            </a:r>
            <a:r>
              <a:rPr lang="en-US" sz="2400">
                <a:latin typeface="Tahoma"/>
                <a:cs typeface="Tahoma"/>
              </a:rPr>
              <a:t> (</a:t>
            </a:r>
            <a:r>
              <a:rPr lang="en-US" sz="2400" err="1">
                <a:latin typeface="Tahoma"/>
                <a:cs typeface="Tahoma"/>
              </a:rPr>
              <a:t>Tbps</a:t>
            </a:r>
            <a:r>
              <a:rPr lang="en-US" sz="2400">
                <a:latin typeface="Tahoma"/>
                <a:cs typeface="Tahoma"/>
              </a:rPr>
              <a:t>)</a:t>
            </a:r>
            <a:endParaRPr lang="en-US" sz="240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H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等线"/>
                <a:cs typeface="Tahoma"/>
              </a:rPr>
              <a:t>ave been widely</a:t>
            </a:r>
            <a:r>
              <a:rPr kumimoji="0" lang="en-US" altLang="zh-CN" sz="2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Tahoma"/>
                <a:ea typeface="等线"/>
                <a:cs typeface="Tahoma"/>
              </a:rPr>
              <a:t> used to build security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defenses for traditional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 protocols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:</a:t>
            </a:r>
            <a:r>
              <a:rPr lang="en-US" sz="2400">
                <a:latin typeface="Tahoma"/>
                <a:cs typeface="Tahoma"/>
              </a:rPr>
              <a:t> </a:t>
            </a:r>
            <a:endParaRPr kumimoji="0" lang="en-US" altLang="zh-CN" sz="2400" b="0" i="0" u="none" strike="noStrike" kern="120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>
                <a:latin typeface="Tahoma"/>
                <a:cs typeface="Tahoma"/>
              </a:rPr>
              <a:t>Jaqen-Security’21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, F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等线"/>
                <a:cs typeface="Tahoma"/>
              </a:rPr>
              <a:t>lowLens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-NDSS’21</a:t>
            </a:r>
            <a:r>
              <a:rPr lang="en-US" sz="2000">
                <a:latin typeface="Tahoma"/>
                <a:cs typeface="Tahoma"/>
              </a:rPr>
              <a:t>, Ripple-Security’21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cs typeface="Tahoma"/>
              </a:rPr>
              <a:t>, etc.</a:t>
            </a:r>
            <a:endParaRPr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We use it to provide security support for RDMA.</a:t>
            </a:r>
            <a:endParaRPr lang="en-US" sz="240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31" name="Picture 2" descr="Intel Tofino programmable network switches for flexible choices (3.3-6.5T)  | Asterfusion">
            <a:extLst>
              <a:ext uri="{FF2B5EF4-FFF2-40B4-BE49-F238E27FC236}">
                <a16:creationId xmlns:a16="http://schemas.microsoft.com/office/drawing/2014/main" id="{ADDE39F7-C745-57C4-C668-8A53952E2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1" b="10519"/>
          <a:stretch/>
        </p:blipFill>
        <p:spPr bwMode="auto">
          <a:xfrm>
            <a:off x="571500" y="2361835"/>
            <a:ext cx="4467225" cy="126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Tofino 3">
            <a:extLst>
              <a:ext uri="{FF2B5EF4-FFF2-40B4-BE49-F238E27FC236}">
                <a16:creationId xmlns:a16="http://schemas.microsoft.com/office/drawing/2014/main" id="{FAB8C9E6-F72A-6C94-58AB-588693267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4088" r="21250" b="2579"/>
          <a:stretch/>
        </p:blipFill>
        <p:spPr bwMode="auto">
          <a:xfrm>
            <a:off x="2495550" y="1270254"/>
            <a:ext cx="1076325" cy="98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A392CF65-8BAB-3E5E-8D36-4014D08D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74" y="103378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35649A-F6FE-8B95-F6E6-A5B02F7E35EC}"/>
              </a:ext>
            </a:extLst>
          </p:cNvPr>
          <p:cNvSpPr txBox="1"/>
          <p:nvPr/>
        </p:nvSpPr>
        <p:spPr>
          <a:xfrm>
            <a:off x="7806474" y="1270254"/>
            <a:ext cx="4146084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table</a:t>
            </a:r>
            <a:r>
              <a:rPr lang="en-US" dirty="0">
                <a:latin typeface="Consolas"/>
                <a:ea typeface="+mn-lt"/>
                <a:cs typeface="+mn-lt"/>
              </a:rPr>
              <a:t> </a:t>
            </a:r>
            <a:r>
              <a:rPr lang="en-US" dirty="0" err="1">
                <a:latin typeface="Consolas"/>
                <a:ea typeface="+mn-lt"/>
                <a:cs typeface="+mn-lt"/>
              </a:rPr>
              <a:t>rdma_log_tab</a:t>
            </a:r>
            <a:r>
              <a:rPr lang="en-US" dirty="0">
                <a:latin typeface="Consolas"/>
                <a:ea typeface="+mn-lt"/>
                <a:cs typeface="+mn-lt"/>
              </a:rPr>
              <a:t> { 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   </a:t>
            </a:r>
            <a:r>
              <a:rPr lang="en-US" dirty="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key</a:t>
            </a:r>
            <a:r>
              <a:rPr lang="en-US" dirty="0">
                <a:latin typeface="Consolas"/>
                <a:ea typeface="+mn-lt"/>
                <a:cs typeface="+mn-lt"/>
              </a:rPr>
              <a:t> = {</a:t>
            </a:r>
          </a:p>
          <a:p>
            <a:r>
              <a:rPr lang="en-US" b="1" dirty="0">
                <a:latin typeface="Consolas"/>
                <a:ea typeface="+mn-lt"/>
                <a:cs typeface="+mn-lt"/>
              </a:rPr>
              <a:t>     </a:t>
            </a:r>
            <a:r>
              <a:rPr lang="en-US" dirty="0" err="1">
                <a:latin typeface="Consolas"/>
                <a:ea typeface="+mn-lt"/>
                <a:cs typeface="+mn-lt"/>
              </a:rPr>
              <a:t>rdma.qpn</a:t>
            </a:r>
            <a:r>
              <a:rPr lang="en-US" dirty="0">
                <a:latin typeface="Consolas"/>
                <a:ea typeface="+mn-lt"/>
                <a:cs typeface="+mn-lt"/>
              </a:rPr>
              <a:t>:  exact;</a:t>
            </a:r>
          </a:p>
          <a:p>
            <a:r>
              <a:rPr lang="en-US" dirty="0">
                <a:ea typeface="+mn-lt"/>
                <a:cs typeface="+mn-lt"/>
              </a:rPr>
              <a:t>            </a:t>
            </a:r>
            <a:r>
              <a:rPr lang="en-US" dirty="0" err="1">
                <a:latin typeface="Consolas"/>
                <a:ea typeface="+mn-lt"/>
                <a:cs typeface="+mn-lt"/>
              </a:rPr>
              <a:t>rdma.addr</a:t>
            </a:r>
            <a:r>
              <a:rPr lang="en-US" dirty="0">
                <a:latin typeface="Consolas"/>
                <a:ea typeface="+mn-lt"/>
                <a:cs typeface="+mn-lt"/>
              </a:rPr>
              <a:t>: range;</a:t>
            </a:r>
            <a:endParaRPr lang="en-US" dirty="0">
              <a:latin typeface="Consolas"/>
            </a:endParaRPr>
          </a:p>
          <a:p>
            <a:r>
              <a:rPr lang="en-US" dirty="0">
                <a:latin typeface="Consolas"/>
                <a:ea typeface="+mn-lt"/>
                <a:cs typeface="+mn-lt"/>
              </a:rPr>
              <a:t>     </a:t>
            </a:r>
            <a:r>
              <a:rPr lang="en-US" dirty="0" err="1">
                <a:latin typeface="Consolas"/>
                <a:ea typeface="+mn-lt"/>
                <a:cs typeface="+mn-lt"/>
              </a:rPr>
              <a:t>rdma.op</a:t>
            </a:r>
            <a:r>
              <a:rPr lang="en-US" dirty="0">
                <a:latin typeface="Consolas"/>
                <a:ea typeface="+mn-lt"/>
                <a:cs typeface="+mn-lt"/>
              </a:rPr>
              <a:t>:   exact;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   }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   </a:t>
            </a:r>
            <a:r>
              <a:rPr lang="en-US" dirty="0">
                <a:solidFill>
                  <a:srgbClr val="7030A0"/>
                </a:solidFill>
                <a:latin typeface="Consolas"/>
                <a:ea typeface="+mn-lt"/>
                <a:cs typeface="+mn-lt"/>
              </a:rPr>
              <a:t>actions</a:t>
            </a:r>
            <a:r>
              <a:rPr lang="en-US" dirty="0">
                <a:latin typeface="Consolas"/>
                <a:ea typeface="+mn-lt"/>
                <a:cs typeface="+mn-lt"/>
              </a:rPr>
              <a:t> = {Log; </a:t>
            </a:r>
            <a:r>
              <a:rPr lang="en-US" dirty="0" err="1">
                <a:latin typeface="Consolas"/>
                <a:ea typeface="+mn-lt"/>
                <a:cs typeface="+mn-lt"/>
              </a:rPr>
              <a:t>DoNothing</a:t>
            </a:r>
            <a:r>
              <a:rPr lang="en-US" dirty="0">
                <a:latin typeface="Consolas"/>
                <a:ea typeface="+mn-lt"/>
                <a:cs typeface="+mn-lt"/>
              </a:rPr>
              <a:t>;}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07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Source authentication using network invariants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301628" y="5102588"/>
            <a:ext cx="12182472" cy="1434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Key idea: Using topological invariants beyond attackers’ control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Cloud network is trusted; network operators control the invariants (e.g., incoming port) 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Spoofed packets coming from wrong topological location will be dropped</a:t>
            </a:r>
          </a:p>
        </p:txBody>
      </p:sp>
      <p:graphicFrame>
        <p:nvGraphicFramePr>
          <p:cNvPr id="127" name="Table 5">
            <a:extLst>
              <a:ext uri="{FF2B5EF4-FFF2-40B4-BE49-F238E27FC236}">
                <a16:creationId xmlns:a16="http://schemas.microsoft.com/office/drawing/2014/main" id="{67DD57D8-2D28-6D87-2B87-BAFF03CB1964}"/>
              </a:ext>
            </a:extLst>
          </p:cNvPr>
          <p:cNvGraphicFramePr>
            <a:graphicFrameLocks noGrp="1"/>
          </p:cNvGraphicFramePr>
          <p:nvPr/>
        </p:nvGraphicFramePr>
        <p:xfrm>
          <a:off x="4868555" y="1152632"/>
          <a:ext cx="339763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4206762380"/>
                    </a:ext>
                  </a:extLst>
                </a:gridCol>
                <a:gridCol w="1562862">
                  <a:extLst>
                    <a:ext uri="{9D8B030D-6E8A-4147-A177-3AD203B41FA5}">
                      <a16:colId xmlns:a16="http://schemas.microsoft.com/office/drawing/2014/main" val="3112287154"/>
                    </a:ext>
                  </a:extLst>
                </a:gridCol>
                <a:gridCol w="848614">
                  <a:extLst>
                    <a:ext uri="{9D8B030D-6E8A-4147-A177-3AD203B41FA5}">
                      <a16:colId xmlns:a16="http://schemas.microsoft.com/office/drawing/2014/main" val="3795112989"/>
                    </a:ext>
                  </a:extLst>
                </a:gridCol>
              </a:tblGrid>
              <a:tr h="320973">
                <a:tc>
                  <a:txBody>
                    <a:bodyPr/>
                    <a:lstStyle/>
                    <a:p>
                      <a:r>
                        <a:rPr lang="en-US" err="1"/>
                        <a:t>Src</a:t>
                      </a:r>
                      <a:r>
                        <a:rPr lang="en-US"/>
                        <a:t> 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Incoming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350675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r>
                        <a:rPr lang="en-US"/>
                        <a:t>10.0.0.1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73262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r>
                        <a:rPr lang="en-US"/>
                        <a:t>10.0.0.2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48082"/>
                  </a:ext>
                </a:extLst>
              </a:tr>
              <a:tr h="320973"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42579"/>
                  </a:ext>
                </a:extLst>
              </a:tr>
              <a:tr h="320973">
                <a:tc gridSpan="2">
                  <a:txBody>
                    <a:bodyPr/>
                    <a:lstStyle/>
                    <a:p>
                      <a:r>
                        <a:rPr lang="en-US"/>
                        <a:t>default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22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F5CD10C-8855-E68A-0B54-4BAA197D2BDC}"/>
              </a:ext>
            </a:extLst>
          </p:cNvPr>
          <p:cNvGrpSpPr/>
          <p:nvPr/>
        </p:nvGrpSpPr>
        <p:grpSpPr>
          <a:xfrm>
            <a:off x="3807273" y="2840583"/>
            <a:ext cx="2876604" cy="2191204"/>
            <a:chOff x="3807273" y="2840583"/>
            <a:chExt cx="2876604" cy="2191204"/>
          </a:xfrm>
        </p:grpSpPr>
        <p:pic>
          <p:nvPicPr>
            <p:cNvPr id="129" name="Picture 128" descr="layer 3 switch vs router">
              <a:extLst>
                <a:ext uri="{FF2B5EF4-FFF2-40B4-BE49-F238E27FC236}">
                  <a16:creationId xmlns:a16="http://schemas.microsoft.com/office/drawing/2014/main" id="{9A6CDC50-2202-0056-5DEC-7A63574E9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67" t="21947" r="5361" b="21301"/>
            <a:stretch/>
          </p:blipFill>
          <p:spPr bwMode="auto">
            <a:xfrm>
              <a:off x="4957321" y="3494475"/>
              <a:ext cx="803462" cy="606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B7F2C87-11C4-8311-5032-B6426E5B00AB}"/>
                </a:ext>
              </a:extLst>
            </p:cNvPr>
            <p:cNvSpPr/>
            <p:nvPr/>
          </p:nvSpPr>
          <p:spPr>
            <a:xfrm>
              <a:off x="4661662" y="3062790"/>
              <a:ext cx="1835702" cy="1519430"/>
            </a:xfrm>
            <a:prstGeom prst="roundRect">
              <a:avLst>
                <a:gd name="adj" fmla="val 428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FAA3385-00E6-6370-5E94-00378367DB07}"/>
                </a:ext>
              </a:extLst>
            </p:cNvPr>
            <p:cNvSpPr/>
            <p:nvPr/>
          </p:nvSpPr>
          <p:spPr>
            <a:xfrm>
              <a:off x="6307040" y="3196567"/>
              <a:ext cx="376837" cy="1222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50881C4-7511-C4F8-4BAF-3B61AE9EBBEC}"/>
                </a:ext>
              </a:extLst>
            </p:cNvPr>
            <p:cNvSpPr/>
            <p:nvPr/>
          </p:nvSpPr>
          <p:spPr>
            <a:xfrm>
              <a:off x="4538493" y="3215893"/>
              <a:ext cx="376837" cy="306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3230515-8DDA-9547-CEBF-EF1060AEB2F1}"/>
                </a:ext>
              </a:extLst>
            </p:cNvPr>
            <p:cNvSpPr/>
            <p:nvPr/>
          </p:nvSpPr>
          <p:spPr>
            <a:xfrm>
              <a:off x="4539482" y="4101229"/>
              <a:ext cx="376837" cy="306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6CE0353-C39D-EBEA-15B3-0E18F8B9B11F}"/>
                </a:ext>
              </a:extLst>
            </p:cNvPr>
            <p:cNvSpPr txBox="1"/>
            <p:nvPr/>
          </p:nvSpPr>
          <p:spPr>
            <a:xfrm>
              <a:off x="3872812" y="2840583"/>
              <a:ext cx="813387" cy="379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Port 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79389EC-3B8F-329F-7212-878D745C8740}"/>
                </a:ext>
              </a:extLst>
            </p:cNvPr>
            <p:cNvSpPr txBox="1"/>
            <p:nvPr/>
          </p:nvSpPr>
          <p:spPr>
            <a:xfrm>
              <a:off x="3807273" y="4311992"/>
              <a:ext cx="813387" cy="379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Port 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37EDD89-BF73-A342-BB27-C397F3E13350}"/>
                </a:ext>
              </a:extLst>
            </p:cNvPr>
            <p:cNvSpPr txBox="1"/>
            <p:nvPr/>
          </p:nvSpPr>
          <p:spPr>
            <a:xfrm>
              <a:off x="4247048" y="4662455"/>
              <a:ext cx="237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</a:t>
              </a:r>
              <a:r>
                <a:rPr lang="en-US" altLang="zh-CN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rogrammable switch</a:t>
              </a:r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B1EFC28D-C550-8719-51BC-ADEA460FFF4F}"/>
              </a:ext>
            </a:extLst>
          </p:cNvPr>
          <p:cNvSpPr txBox="1"/>
          <p:nvPr/>
        </p:nvSpPr>
        <p:spPr>
          <a:xfrm>
            <a:off x="1382654" y="258943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10.0.0.1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935C223-9CCD-9D54-A48F-4EB733EA81E9}"/>
              </a:ext>
            </a:extLst>
          </p:cNvPr>
          <p:cNvSpPr txBox="1"/>
          <p:nvPr/>
        </p:nvSpPr>
        <p:spPr>
          <a:xfrm>
            <a:off x="1325289" y="4596551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10.0.0.2</a:t>
            </a:r>
          </a:p>
        </p:txBody>
      </p:sp>
      <p:sp>
        <p:nvSpPr>
          <p:cNvPr id="41996" name="Rectangle 41995">
            <a:extLst>
              <a:ext uri="{FF2B5EF4-FFF2-40B4-BE49-F238E27FC236}">
                <a16:creationId xmlns:a16="http://schemas.microsoft.com/office/drawing/2014/main" id="{3EDFAA7B-72A3-2877-47BD-8242D1A4EC9A}"/>
              </a:ext>
            </a:extLst>
          </p:cNvPr>
          <p:cNvSpPr/>
          <p:nvPr/>
        </p:nvSpPr>
        <p:spPr>
          <a:xfrm>
            <a:off x="2450426" y="3670649"/>
            <a:ext cx="210312" cy="37911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51B43C-CB2E-C417-FAD8-80F417E9FA0E}"/>
              </a:ext>
            </a:extLst>
          </p:cNvPr>
          <p:cNvSpPr txBox="1"/>
          <p:nvPr/>
        </p:nvSpPr>
        <p:spPr>
          <a:xfrm>
            <a:off x="2655131" y="3663820"/>
            <a:ext cx="21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Pkt with 10.0.0.1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5C5CDCC-24E9-C2C4-6932-950D7DEF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53" y="3592274"/>
            <a:ext cx="752048" cy="75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03504-70E1-C3E4-D991-72C518319E1B}"/>
              </a:ext>
            </a:extLst>
          </p:cNvPr>
          <p:cNvGrpSpPr/>
          <p:nvPr/>
        </p:nvGrpSpPr>
        <p:grpSpPr>
          <a:xfrm>
            <a:off x="1562946" y="2673058"/>
            <a:ext cx="9303765" cy="2166874"/>
            <a:chOff x="1562946" y="2673058"/>
            <a:chExt cx="9303765" cy="21668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509172-D1CC-0FC0-3BE6-E83666B5A0F9}"/>
                </a:ext>
              </a:extLst>
            </p:cNvPr>
            <p:cNvGrpSpPr/>
            <p:nvPr/>
          </p:nvGrpSpPr>
          <p:grpSpPr>
            <a:xfrm>
              <a:off x="1562946" y="2673058"/>
              <a:ext cx="9303765" cy="2166874"/>
              <a:chOff x="1562946" y="2673058"/>
              <a:chExt cx="9303765" cy="2166874"/>
            </a:xfrm>
          </p:grpSpPr>
          <p:sp>
            <p:nvSpPr>
    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    <p:cNvSpPr>
                <a:spLocks noChangeAspect="1" noChangeArrowheads="1"/>
              </p:cNvSpPr>
              <p:nvPr/>
            </p:nvSpPr>
            <p:spPr bwMode="auto">
              <a:xfrm>
                <a:off x="10028786" y="2850772"/>
                <a:ext cx="288803" cy="2888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    <p:cNvSpPr>
                <a:spLocks noChangeAspect="1" noChangeArrowheads="1"/>
              </p:cNvSpPr>
              <p:nvPr/>
            </p:nvSpPr>
            <p:spPr bwMode="auto">
              <a:xfrm>
                <a:off x="10028786" y="2850772"/>
                <a:ext cx="288803" cy="2888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pic>
            <p:nvPicPr>
              <p:cNvPr id="51" name="Picture 4" descr="User Icon 512x512 png">
                <a:extLst>
                  <a:ext uri="{FF2B5EF4-FFF2-40B4-BE49-F238E27FC236}">
                    <a16:creationId xmlns:a16="http://schemas.microsoft.com/office/drawing/2014/main" id="{F79176F1-CDEC-35EF-CD97-67CCDBA0DF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5" t="691" r="15351" b="3078"/>
              <a:stretch/>
            </p:blipFill>
            <p:spPr bwMode="auto">
              <a:xfrm>
                <a:off x="1692878" y="3047279"/>
                <a:ext cx="446483" cy="623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6">
                <a:extLst>
                  <a:ext uri="{FF2B5EF4-FFF2-40B4-BE49-F238E27FC236}">
                    <a16:creationId xmlns:a16="http://schemas.microsoft.com/office/drawing/2014/main" id="{F06AC808-29F0-E387-3EBF-9057644FD7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26" t="5366" r="9120" b="10634"/>
              <a:stretch/>
            </p:blipFill>
            <p:spPr bwMode="auto">
              <a:xfrm>
                <a:off x="1562946" y="3944567"/>
                <a:ext cx="596326" cy="613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38C102B7-E02F-D32B-1BA7-EBA79631624A}"/>
                  </a:ext>
                </a:extLst>
              </p:cNvPr>
              <p:cNvSpPr/>
              <p:nvPr/>
            </p:nvSpPr>
            <p:spPr>
              <a:xfrm>
                <a:off x="8041852" y="2673058"/>
                <a:ext cx="2824859" cy="2166874"/>
              </a:xfrm>
              <a:prstGeom prst="roundRect">
                <a:avLst>
                  <a:gd name="adj" fmla="val 4282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2DFFAC-FF54-1679-12D9-864C042D92C4}"/>
                  </a:ext>
                </a:extLst>
              </p:cNvPr>
              <p:cNvSpPr txBox="1"/>
              <p:nvPr/>
            </p:nvSpPr>
            <p:spPr>
              <a:xfrm>
                <a:off x="9625569" y="2765819"/>
                <a:ext cx="1088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x7ff1234</a:t>
                </a:r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5E31B3-F8A4-3FF7-D24A-522ED3891659}"/>
                  </a:ext>
                </a:extLst>
              </p:cNvPr>
              <p:cNvSpPr txBox="1"/>
              <p:nvPr/>
            </p:nvSpPr>
            <p:spPr>
              <a:xfrm>
                <a:off x="9625569" y="3615661"/>
                <a:ext cx="1088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x7ff2345</a:t>
                </a:r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492EEA-37E4-484E-FAB7-E6C27935BBAE}"/>
                  </a:ext>
                </a:extLst>
              </p:cNvPr>
              <p:cNvSpPr txBox="1"/>
              <p:nvPr/>
            </p:nvSpPr>
            <p:spPr>
              <a:xfrm>
                <a:off x="9625569" y="4501377"/>
                <a:ext cx="1088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x7ff3456</a:t>
                </a:r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9376CAD-B189-D174-2C6B-2D059922A341}"/>
                  </a:ext>
                </a:extLst>
              </p:cNvPr>
              <p:cNvCxnSpPr>
                <a:cxnSpLocks/>
                <a:endCxn id="52" idx="3"/>
              </p:cNvCxnSpPr>
              <p:nvPr/>
            </p:nvCxnSpPr>
            <p:spPr>
              <a:xfrm flipH="1" flipV="1">
                <a:off x="2159272" y="4251294"/>
                <a:ext cx="6117234" cy="359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D3D4754-2070-B595-D25A-E0A9BC1333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1389" y="3316879"/>
                <a:ext cx="6096175" cy="320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96851A1-E8E9-CA4E-541D-115766105287}"/>
                  </a:ext>
                </a:extLst>
              </p:cNvPr>
              <p:cNvSpPr/>
              <p:nvPr/>
            </p:nvSpPr>
            <p:spPr>
              <a:xfrm>
                <a:off x="2223665" y="3427011"/>
                <a:ext cx="6052839" cy="743259"/>
              </a:xfrm>
              <a:custGeom>
                <a:avLst/>
                <a:gdLst>
                  <a:gd name="connsiteX0" fmla="*/ 0 w 6388100"/>
                  <a:gd name="connsiteY0" fmla="*/ 815841 h 935809"/>
                  <a:gd name="connsiteX1" fmla="*/ 2705100 w 6388100"/>
                  <a:gd name="connsiteY1" fmla="*/ 879341 h 935809"/>
                  <a:gd name="connsiteX2" fmla="*/ 3683000 w 6388100"/>
                  <a:gd name="connsiteY2" fmla="*/ 104641 h 935809"/>
                  <a:gd name="connsiteX3" fmla="*/ 6388100 w 6388100"/>
                  <a:gd name="connsiteY3" fmla="*/ 28441 h 93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8100" h="935809">
                    <a:moveTo>
                      <a:pt x="0" y="815841"/>
                    </a:moveTo>
                    <a:cubicBezTo>
                      <a:pt x="1045633" y="906857"/>
                      <a:pt x="2091267" y="997874"/>
                      <a:pt x="2705100" y="879341"/>
                    </a:cubicBezTo>
                    <a:cubicBezTo>
                      <a:pt x="3318933" y="760808"/>
                      <a:pt x="3069167" y="246458"/>
                      <a:pt x="3683000" y="104641"/>
                    </a:cubicBezTo>
                    <a:cubicBezTo>
                      <a:pt x="4296833" y="-37176"/>
                      <a:pt x="5342466" y="-4368"/>
                      <a:pt x="6388100" y="2844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A3EB44-DA59-ED5E-A296-EDFAEBD4C028}"/>
                </a:ext>
              </a:extLst>
            </p:cNvPr>
            <p:cNvSpPr/>
            <p:nvPr/>
          </p:nvSpPr>
          <p:spPr>
            <a:xfrm>
              <a:off x="8276505" y="2928097"/>
              <a:ext cx="1349064" cy="88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CAAF36-AEEE-86C6-8F37-0D27DF3A8516}"/>
                </a:ext>
              </a:extLst>
            </p:cNvPr>
            <p:cNvSpPr/>
            <p:nvPr/>
          </p:nvSpPr>
          <p:spPr>
            <a:xfrm>
              <a:off x="8276506" y="3812654"/>
              <a:ext cx="1349063" cy="8844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C5D7AB-282D-E2E0-DA2B-E38BDCF6031C}"/>
                </a:ext>
              </a:extLst>
            </p:cNvPr>
            <p:cNvSpPr txBox="1"/>
            <p:nvPr/>
          </p:nvSpPr>
          <p:spPr>
            <a:xfrm>
              <a:off x="8297564" y="3024491"/>
              <a:ext cx="128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Owner=V</a:t>
              </a:r>
            </a:p>
            <a:p>
              <a:r>
                <a:rPr lang="en-US" sz="160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rKey</a:t>
              </a:r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=0x100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818DE-03CF-E181-30E1-6A93FF074B85}"/>
                </a:ext>
              </a:extLst>
            </p:cNvPr>
            <p:cNvSpPr txBox="1"/>
            <p:nvPr/>
          </p:nvSpPr>
          <p:spPr>
            <a:xfrm>
              <a:off x="8318623" y="3945088"/>
              <a:ext cx="1281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Owner=M</a:t>
              </a:r>
            </a:p>
            <a:p>
              <a:r>
                <a:rPr lang="en-US" sz="160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rKey</a:t>
              </a:r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=0x200</a:t>
              </a:r>
            </a:p>
          </p:txBody>
        </p:sp>
        <p:pic>
          <p:nvPicPr>
            <p:cNvPr id="11" name="Picture 4" descr="User Icon 512x512 png">
              <a:extLst>
                <a:ext uri="{FF2B5EF4-FFF2-40B4-BE49-F238E27FC236}">
                  <a16:creationId xmlns:a16="http://schemas.microsoft.com/office/drawing/2014/main" id="{FB3E82FD-5DFD-9B43-7C0D-A90268D433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5" t="691" r="15351" b="3078"/>
            <a:stretch/>
          </p:blipFill>
          <p:spPr bwMode="auto">
            <a:xfrm>
              <a:off x="9367940" y="2827400"/>
              <a:ext cx="290418" cy="40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C26FBC9-6FE3-5168-3F69-14C3E7DEA6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6" t="5366" r="9120" b="10634"/>
            <a:stretch/>
          </p:blipFill>
          <p:spPr bwMode="auto">
            <a:xfrm>
              <a:off x="9325603" y="3804490"/>
              <a:ext cx="407210" cy="418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6" grpId="0" animBg="1"/>
      <p:bldP spid="1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31544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/>
                <a:ea typeface="Tahoma"/>
                <a:cs typeface="Tahoma"/>
              </a:rPr>
              <a:t>In-switch access control for RDMA</a:t>
            </a:r>
            <a:endParaRPr lang="en-US" sz="3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104116" y="5337700"/>
            <a:ext cx="10163646" cy="132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ea typeface="Tahoma"/>
                <a:cs typeface="Tahoma"/>
              </a:rPr>
              <a:t>Ensure requests accessing the memory correctly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ahoma"/>
                <a:ea typeface="Tahoma"/>
                <a:cs typeface="Tahoma"/>
              </a:rPr>
              <a:t>Determine containing relationship of two ranges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B404CC-8CBB-01FD-E8C0-561B2FEAC0FF}"/>
              </a:ext>
            </a:extLst>
          </p:cNvPr>
          <p:cNvSpPr/>
          <p:nvPr/>
        </p:nvSpPr>
        <p:spPr>
          <a:xfrm rot="5400000">
            <a:off x="1745263" y="2750003"/>
            <a:ext cx="1394196" cy="489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F0CEEF-A06B-D6FD-4904-36A252329FE4}"/>
              </a:ext>
            </a:extLst>
          </p:cNvPr>
          <p:cNvSpPr txBox="1"/>
          <p:nvPr/>
        </p:nvSpPr>
        <p:spPr>
          <a:xfrm>
            <a:off x="2142990" y="2831573"/>
            <a:ext cx="585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B74498E-10BC-3F1A-5848-8AD30A0F5F1E}"/>
              </a:ext>
            </a:extLst>
          </p:cNvPr>
          <p:cNvSpPr/>
          <p:nvPr/>
        </p:nvSpPr>
        <p:spPr>
          <a:xfrm rot="5400000">
            <a:off x="1983210" y="2394997"/>
            <a:ext cx="2573337" cy="489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1F9AA2-6F1B-181E-A25F-23BD476C54F0}"/>
              </a:ext>
            </a:extLst>
          </p:cNvPr>
          <p:cNvSpPr txBox="1"/>
          <p:nvPr/>
        </p:nvSpPr>
        <p:spPr>
          <a:xfrm>
            <a:off x="2970508" y="2578023"/>
            <a:ext cx="585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670237-24B1-6CC2-0D32-6F6C1D4B7301}"/>
              </a:ext>
            </a:extLst>
          </p:cNvPr>
          <p:cNvSpPr/>
          <p:nvPr/>
        </p:nvSpPr>
        <p:spPr>
          <a:xfrm rot="5400000">
            <a:off x="3483704" y="2944430"/>
            <a:ext cx="1474471" cy="489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7EB423-E9F9-5BFF-AB60-56F3C6E32D9C}"/>
              </a:ext>
            </a:extLst>
          </p:cNvPr>
          <p:cNvSpPr txBox="1"/>
          <p:nvPr/>
        </p:nvSpPr>
        <p:spPr>
          <a:xfrm>
            <a:off x="3884130" y="2939527"/>
            <a:ext cx="6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 descr="Shape, arrow&#10;&#10;Description automatically generated">
            <a:extLst>
              <a:ext uri="{FF2B5EF4-FFF2-40B4-BE49-F238E27FC236}">
                <a16:creationId xmlns:a16="http://schemas.microsoft.com/office/drawing/2014/main" id="{B5467404-E39B-1FA8-9242-5DFAC4F6A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47427" y="4026597"/>
            <a:ext cx="453110" cy="307737"/>
          </a:xfrm>
          <a:prstGeom prst="rect">
            <a:avLst/>
          </a:prstGeom>
        </p:spPr>
      </p:pic>
      <p:pic>
        <p:nvPicPr>
          <p:cNvPr id="76" name="Picture 75" descr="Shape, arrow&#10;&#10;Description automatically generated">
            <a:extLst>
              <a:ext uri="{FF2B5EF4-FFF2-40B4-BE49-F238E27FC236}">
                <a16:creationId xmlns:a16="http://schemas.microsoft.com/office/drawing/2014/main" id="{E99F69DE-6AE1-3F8A-396C-1075E49B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4384" y="4045353"/>
            <a:ext cx="453110" cy="3077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006823-B9B3-2B9A-618D-85F8C04AEADC}"/>
              </a:ext>
            </a:extLst>
          </p:cNvPr>
          <p:cNvGrpSpPr/>
          <p:nvPr/>
        </p:nvGrpSpPr>
        <p:grpSpPr>
          <a:xfrm>
            <a:off x="352765" y="1332853"/>
            <a:ext cx="4757630" cy="3351999"/>
            <a:chOff x="352765" y="1332853"/>
            <a:chExt cx="4757630" cy="3351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BDD755-9808-F41A-FD6E-2010DECC2684}"/>
                </a:ext>
              </a:extLst>
            </p:cNvPr>
            <p:cNvSpPr/>
            <p:nvPr/>
          </p:nvSpPr>
          <p:spPr>
            <a:xfrm rot="5400000">
              <a:off x="307448" y="2798225"/>
              <a:ext cx="2573337" cy="3931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44E0DA-AFAF-45EA-4C8C-3F18EE22D21E}"/>
                </a:ext>
              </a:extLst>
            </p:cNvPr>
            <p:cNvSpPr txBox="1"/>
            <p:nvPr/>
          </p:nvSpPr>
          <p:spPr>
            <a:xfrm>
              <a:off x="352765" y="1634934"/>
              <a:ext cx="10889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x7ff0000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E5ED0F-09EB-50D6-31A9-000718D06438}"/>
                </a:ext>
              </a:extLst>
            </p:cNvPr>
            <p:cNvSpPr txBox="1"/>
            <p:nvPr/>
          </p:nvSpPr>
          <p:spPr>
            <a:xfrm>
              <a:off x="481760" y="3975319"/>
              <a:ext cx="897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x7ffffff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A2FA5E-A820-EB6D-222B-2BAC3FE77A43}"/>
                </a:ext>
              </a:extLst>
            </p:cNvPr>
            <p:cNvSpPr txBox="1"/>
            <p:nvPr/>
          </p:nvSpPr>
          <p:spPr>
            <a:xfrm>
              <a:off x="567310" y="4346298"/>
              <a:ext cx="1868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Allocated memory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F8547A-E5F0-FEE4-FA6B-F4CEA52E645A}"/>
                </a:ext>
              </a:extLst>
            </p:cNvPr>
            <p:cNvSpPr txBox="1"/>
            <p:nvPr/>
          </p:nvSpPr>
          <p:spPr>
            <a:xfrm>
              <a:off x="357973" y="2899700"/>
              <a:ext cx="1086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Read-only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1DB0AD-8CE8-DB14-943D-0B4C085EF6A5}"/>
                </a:ext>
              </a:extLst>
            </p:cNvPr>
            <p:cNvCxnSpPr>
              <a:cxnSpLocks/>
            </p:cNvCxnSpPr>
            <p:nvPr/>
          </p:nvCxnSpPr>
          <p:spPr>
            <a:xfrm>
              <a:off x="1790670" y="1708110"/>
              <a:ext cx="292660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38440A9-5D14-BA4A-2EC1-7F5562154442}"/>
                </a:ext>
              </a:extLst>
            </p:cNvPr>
            <p:cNvCxnSpPr>
              <a:cxnSpLocks/>
            </p:cNvCxnSpPr>
            <p:nvPr/>
          </p:nvCxnSpPr>
          <p:spPr>
            <a:xfrm>
              <a:off x="1790670" y="4281447"/>
              <a:ext cx="292660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E68691-8FC4-D7DD-08DC-F401506044DE}"/>
                </a:ext>
              </a:extLst>
            </p:cNvPr>
            <p:cNvSpPr txBox="1"/>
            <p:nvPr/>
          </p:nvSpPr>
          <p:spPr>
            <a:xfrm>
              <a:off x="3994384" y="1332853"/>
              <a:ext cx="1116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start_addr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5B9362-3944-2546-52C5-6EC8DEC21E44}"/>
                </a:ext>
              </a:extLst>
            </p:cNvPr>
            <p:cNvSpPr txBox="1"/>
            <p:nvPr/>
          </p:nvSpPr>
          <p:spPr>
            <a:xfrm>
              <a:off x="3976164" y="4268136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end_addr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395B1D4-D967-38F1-186D-B9BF721DA3C2}"/>
              </a:ext>
            </a:extLst>
          </p:cNvPr>
          <p:cNvSpPr txBox="1"/>
          <p:nvPr/>
        </p:nvSpPr>
        <p:spPr>
          <a:xfrm>
            <a:off x="8153984" y="3768139"/>
            <a:ext cx="2318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ACL table on the 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2036A-D14E-D2EC-D0C0-74EBACE46210}"/>
              </a:ext>
            </a:extLst>
          </p:cNvPr>
          <p:cNvSpPr txBox="1"/>
          <p:nvPr/>
        </p:nvSpPr>
        <p:spPr>
          <a:xfrm>
            <a:off x="6788963" y="1923632"/>
            <a:ext cx="4721111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400">
                <a:solidFill>
                  <a:srgbClr val="7030A0"/>
                </a:solidFill>
                <a:latin typeface="Consolas"/>
                <a:ea typeface="等线"/>
              </a:rPr>
              <a:t>table</a:t>
            </a:r>
            <a:r>
              <a:rPr lang="en-US" altLang="zh-CN" sz="1400">
                <a:latin typeface="Consolas"/>
                <a:ea typeface="等线"/>
              </a:rPr>
              <a:t> </a:t>
            </a:r>
            <a:r>
              <a:rPr lang="en-US" altLang="zh-CN" sz="1400" err="1">
                <a:latin typeface="Consolas"/>
                <a:ea typeface="等线"/>
              </a:rPr>
              <a:t>rdma_acl_tab</a:t>
            </a:r>
            <a:r>
              <a:rPr lang="en-US" altLang="zh-CN" sz="1400">
                <a:latin typeface="Consolas"/>
                <a:ea typeface="等线"/>
              </a:rPr>
              <a:t> { </a:t>
            </a:r>
            <a:endParaRPr lang="en-US" altLang="zh-CN" sz="1400">
              <a:latin typeface="Consolas" panose="020B0609020204030204" pitchFamily="49" charset="0"/>
            </a:endParaRPr>
          </a:p>
          <a:p>
            <a:r>
              <a:rPr lang="en-US" altLang="zh-CN" sz="1400">
                <a:latin typeface="Consolas"/>
                <a:ea typeface="等线"/>
              </a:rPr>
              <a:t>   </a:t>
            </a:r>
            <a:r>
              <a:rPr lang="en-US" altLang="zh-CN" sz="1400">
                <a:solidFill>
                  <a:srgbClr val="7030A0"/>
                </a:solidFill>
                <a:latin typeface="Consolas"/>
                <a:ea typeface="等线"/>
              </a:rPr>
              <a:t>key</a:t>
            </a:r>
            <a:r>
              <a:rPr lang="en-US" altLang="zh-CN" sz="1400">
                <a:latin typeface="Consolas"/>
                <a:ea typeface="等线"/>
              </a:rPr>
              <a:t> = {</a:t>
            </a:r>
          </a:p>
          <a:p>
            <a:r>
              <a:rPr lang="en-US" altLang="zh-CN" sz="1400" b="1">
                <a:latin typeface="Consolas"/>
                <a:ea typeface="等线"/>
              </a:rPr>
              <a:t>     </a:t>
            </a:r>
            <a:r>
              <a:rPr lang="en-US" altLang="zh-CN" sz="1400" err="1">
                <a:latin typeface="Consolas"/>
                <a:ea typeface="等线"/>
              </a:rPr>
              <a:t>rdma.s_addr</a:t>
            </a:r>
            <a:r>
              <a:rPr lang="en-US" altLang="zh-CN" sz="1400">
                <a:latin typeface="Consolas"/>
                <a:ea typeface="等线"/>
              </a:rPr>
              <a:t>: range;</a:t>
            </a:r>
          </a:p>
          <a:p>
            <a:r>
              <a:rPr lang="en-US" altLang="zh-CN" sz="1400">
                <a:latin typeface="Consolas"/>
                <a:ea typeface="等线"/>
              </a:rPr>
              <a:t>     </a:t>
            </a:r>
            <a:r>
              <a:rPr lang="en-US" altLang="zh-CN" sz="1400" err="1">
                <a:latin typeface="Consolas"/>
                <a:ea typeface="等线"/>
              </a:rPr>
              <a:t>rdma.e_addr</a:t>
            </a:r>
            <a:r>
              <a:rPr lang="en-US" altLang="zh-CN" sz="1400">
                <a:latin typeface="Consolas"/>
                <a:ea typeface="等线"/>
              </a:rPr>
              <a:t>: range;</a:t>
            </a:r>
          </a:p>
          <a:p>
            <a:r>
              <a:rPr lang="en-US" altLang="zh-CN" sz="1400">
                <a:latin typeface="Consolas"/>
                <a:ea typeface="等线"/>
              </a:rPr>
              <a:t>     </a:t>
            </a:r>
            <a:r>
              <a:rPr lang="en-US" altLang="zh-CN" sz="1400" err="1">
                <a:latin typeface="Consolas"/>
                <a:ea typeface="等线"/>
              </a:rPr>
              <a:t>rdma.op</a:t>
            </a:r>
            <a:r>
              <a:rPr lang="en-US" altLang="zh-CN" sz="1400">
                <a:latin typeface="Consolas"/>
                <a:ea typeface="等线"/>
              </a:rPr>
              <a:t>:     exact;</a:t>
            </a:r>
          </a:p>
          <a:p>
            <a:r>
              <a:rPr lang="en-US" altLang="zh-CN" sz="1400">
                <a:latin typeface="Consolas"/>
                <a:ea typeface="等线"/>
              </a:rPr>
              <a:t>   }</a:t>
            </a:r>
          </a:p>
          <a:p>
            <a:r>
              <a:rPr lang="en-US" altLang="zh-CN" sz="1400">
                <a:latin typeface="Consolas"/>
                <a:ea typeface="等线"/>
              </a:rPr>
              <a:t>   </a:t>
            </a:r>
            <a:r>
              <a:rPr lang="en-US" altLang="zh-CN" sz="1400">
                <a:solidFill>
                  <a:srgbClr val="7030A0"/>
                </a:solidFill>
                <a:latin typeface="Consolas"/>
                <a:ea typeface="等线"/>
              </a:rPr>
              <a:t>actions</a:t>
            </a:r>
            <a:r>
              <a:rPr lang="en-US" altLang="zh-CN" sz="1400">
                <a:latin typeface="Consolas"/>
                <a:ea typeface="等线"/>
              </a:rPr>
              <a:t> = {Allow; Deny;}  </a:t>
            </a:r>
            <a:endParaRPr lang="en-US" altLang="zh-CN" sz="1400">
              <a:latin typeface="Consolas" panose="020B0609020204030204" pitchFamily="49" charset="0"/>
              <a:ea typeface="等线"/>
            </a:endParaRPr>
          </a:p>
          <a:p>
            <a:r>
              <a:rPr lang="en-US" altLang="zh-CN" sz="1400">
                <a:latin typeface="Consolas"/>
                <a:ea typeface="等线"/>
              </a:rPr>
              <a:t>}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105D13DD-3BF0-8613-8337-F70C6C8B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62" y="293680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FF7A3C98-8888-EDD1-F45C-DD840AD6F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50594" y="3814771"/>
            <a:ext cx="432650" cy="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/>
      <p:bldP spid="69" grpId="0" animBg="1"/>
      <p:bldP spid="70" grpId="0"/>
      <p:bldP spid="71" grpId="0" animBg="1"/>
      <p:bldP spid="72" grpId="0"/>
      <p:bldP spid="92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Regain visibility by monitoring and logging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5AB89-7E19-6068-9A86-ACC0581E342E}"/>
              </a:ext>
            </a:extLst>
          </p:cNvPr>
          <p:cNvSpPr txBox="1"/>
          <p:nvPr/>
        </p:nvSpPr>
        <p:spPr>
          <a:xfrm>
            <a:off x="4109745" y="2085264"/>
            <a:ext cx="8519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Monitoring:</a:t>
            </a:r>
          </a:p>
          <a:p>
            <a:endParaRPr lang="en-US" altLang="zh-CN" sz="120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On-path traffic monitoring to detect anomaly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BB87709-CA06-DFD8-2FAF-E4197C085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9"/>
          <a:stretch/>
        </p:blipFill>
        <p:spPr>
          <a:xfrm>
            <a:off x="1984375" y="1644489"/>
            <a:ext cx="1414162" cy="1410479"/>
          </a:xfrm>
          <a:prstGeom prst="rect">
            <a:avLst/>
          </a:prstGeom>
        </p:spPr>
      </p:pic>
      <p:pic>
        <p:nvPicPr>
          <p:cNvPr id="19" name="Picture 18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C08D7AD7-82EF-4941-EC6F-A7DDE99D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5" y="3730188"/>
            <a:ext cx="1414162" cy="1438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60623-F042-A4D6-FB72-9AC0A196AA7D}"/>
              </a:ext>
            </a:extLst>
          </p:cNvPr>
          <p:cNvSpPr txBox="1"/>
          <p:nvPr/>
        </p:nvSpPr>
        <p:spPr>
          <a:xfrm>
            <a:off x="4109745" y="4015639"/>
            <a:ext cx="8519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Logging:</a:t>
            </a:r>
          </a:p>
          <a:p>
            <a:endParaRPr lang="en-US" altLang="zh-CN" sz="120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>
                <a:latin typeface="Tahoma" pitchFamily="34" charset="0"/>
                <a:ea typeface="Tahoma" pitchFamily="34" charset="0"/>
                <a:cs typeface="Tahoma" pitchFamily="34" charset="0"/>
              </a:rPr>
              <a:t>Extract key info to logging servers for forensics</a:t>
            </a:r>
            <a:endParaRPr lang="en-US" altLang="zh-C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34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Bedrock </a:t>
            </a:r>
            <a:r>
              <a:rPr lang="en-US" altLang="zh-TW" sz="3500">
                <a:latin typeface="Tahoma" pitchFamily="34" charset="0"/>
                <a:ea typeface="Tahoma" pitchFamily="34" charset="0"/>
                <a:cs typeface="Tahoma" pitchFamily="34" charset="0"/>
              </a:rPr>
              <a:t>defends</a:t>
            </a:r>
            <a:r>
              <a:rPr lang="en-US" sz="3500">
                <a:latin typeface="Tahoma" pitchFamily="34" charset="0"/>
                <a:ea typeface="Tahoma" pitchFamily="34" charset="0"/>
                <a:cs typeface="Tahoma" pitchFamily="34" charset="0"/>
              </a:rPr>
              <a:t> against nine attacks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表格 50">
            <a:extLst>
              <a:ext uri="{FF2B5EF4-FFF2-40B4-BE49-F238E27FC236}">
                <a16:creationId xmlns:a16="http://schemas.microsoft.com/office/drawing/2014/main" id="{7AADFE50-7E3E-BBF0-2C29-69A8759CEBD6}"/>
              </a:ext>
            </a:extLst>
          </p:cNvPr>
          <p:cNvGraphicFramePr>
            <a:graphicFrameLocks noGrp="1"/>
          </p:cNvGraphicFramePr>
          <p:nvPr/>
        </p:nvGraphicFramePr>
        <p:xfrm>
          <a:off x="1984375" y="1536352"/>
          <a:ext cx="7847894" cy="3575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11833">
                  <a:extLst>
                    <a:ext uri="{9D8B030D-6E8A-4147-A177-3AD203B41FA5}">
                      <a16:colId xmlns:a16="http://schemas.microsoft.com/office/drawing/2014/main" val="917580884"/>
                    </a:ext>
                  </a:extLst>
                </a:gridCol>
                <a:gridCol w="527404">
                  <a:extLst>
                    <a:ext uri="{9D8B030D-6E8A-4147-A177-3AD203B41FA5}">
                      <a16:colId xmlns:a16="http://schemas.microsoft.com/office/drawing/2014/main" val="834288198"/>
                    </a:ext>
                  </a:extLst>
                </a:gridCol>
                <a:gridCol w="2640472">
                  <a:extLst>
                    <a:ext uri="{9D8B030D-6E8A-4147-A177-3AD203B41FA5}">
                      <a16:colId xmlns:a16="http://schemas.microsoft.com/office/drawing/2014/main" val="639149476"/>
                    </a:ext>
                  </a:extLst>
                </a:gridCol>
                <a:gridCol w="2568185">
                  <a:extLst>
                    <a:ext uri="{9D8B030D-6E8A-4147-A177-3AD203B41FA5}">
                      <a16:colId xmlns:a16="http://schemas.microsoft.com/office/drawing/2014/main" val="3849850969"/>
                    </a:ext>
                  </a:extLst>
                </a:gridCol>
              </a:tblGrid>
              <a:tr h="56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Inadequate security feature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思源黑体 CN Bold"/>
                          <a:cs typeface="Tahoma"/>
                        </a:rPr>
                        <a:t>#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Attack type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bg1"/>
                          </a:solidFill>
                          <a:latin typeface="Tahoma"/>
                          <a:ea typeface="Tahoma"/>
                          <a:cs typeface="Tahoma"/>
                        </a:rPr>
                        <a:t>Attack method</a:t>
                      </a:r>
                      <a:endParaRPr lang="zh-CN" altLang="en-US" sz="1600" b="0">
                        <a:solidFill>
                          <a:schemeClr val="bg1"/>
                        </a:solidFill>
                        <a:latin typeface="Tahoma"/>
                        <a:ea typeface="思源黑体 CN Bold" panose="020B08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02010"/>
                  </a:ext>
                </a:extLst>
              </a:tr>
              <a:tr h="31131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Source authentication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S1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QP spoof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92745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S2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Packet injection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0512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S3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Seq number error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94244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S4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QP error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5908"/>
                  </a:ext>
                </a:extLst>
              </a:tr>
              <a:tr h="5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Access control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S5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Illegal memory access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Access control bypass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04350"/>
                  </a:ext>
                </a:extLst>
              </a:tr>
              <a:tr h="31131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Monitoring and logging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S6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Tahoma"/>
                          <a:cs typeface="Tahoma"/>
                        </a:rPr>
                        <a:t>Denial of service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 panose="020B0400000000000000" pitchFamily="34" charset="-122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QP exhaustion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105651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S7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Perf. degradation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BW exhaustion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30332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3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S8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Side channel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Evict + Reload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898073"/>
                  </a:ext>
                </a:extLst>
              </a:tr>
              <a:tr h="311318">
                <a:tc vMerge="1">
                  <a:txBody>
                    <a:bodyPr/>
                    <a:lstStyle/>
                    <a:p>
                      <a:pPr algn="ctr"/>
                      <a:endParaRPr lang="zh-CN" altLang="en-US" sz="13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S9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Data exfiltration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/>
                        <a:ea typeface="思源黑体 CN Normal"/>
                        <a:cs typeface="Tahom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ahoma"/>
                          <a:ea typeface="思源黑体 CN Normal"/>
                          <a:cs typeface="Tahoma"/>
                        </a:rPr>
                        <a:t>RDMA read</a:t>
                      </a:r>
                      <a:endParaRPr lang="zh-CN" alt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ahoma" panose="020B0604030504040204" pitchFamily="34" charset="0"/>
                        <a:ea typeface="思源黑体 CN Normal" panose="020B0400000000000000" pitchFamily="34" charset="-122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7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CFD7E4-9AC8-772F-C279-83530C01F56C}"/>
              </a:ext>
            </a:extLst>
          </p:cNvPr>
          <p:cNvSpPr txBox="1"/>
          <p:nvPr/>
        </p:nvSpPr>
        <p:spPr>
          <a:xfrm>
            <a:off x="1104115" y="5495639"/>
            <a:ext cx="9738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Experimental testbed: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>
                <a:latin typeface="Tahoma"/>
                <a:cs typeface="Tahoma"/>
              </a:rPr>
              <a:t>NIC on all machines: Mellanox ConnectX-4 MT27710 25Gbps (with RoCEv2)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000">
                <a:latin typeface="Tahoma"/>
                <a:cs typeface="Tahoma"/>
              </a:rPr>
              <a:t>Switch: Wedge 100BF-32X Tofino switch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96BA1-12EA-F6C7-2BF1-A14F8D18EB9F}"/>
              </a:ext>
            </a:extLst>
          </p:cNvPr>
          <p:cNvSpPr txBox="1"/>
          <p:nvPr/>
        </p:nvSpPr>
        <p:spPr>
          <a:xfrm>
            <a:off x="9056949" y="2828406"/>
            <a:ext cx="2710919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✓</a:t>
            </a:r>
            <a:endParaRPr lang="en-US" sz="19900"/>
          </a:p>
        </p:txBody>
      </p:sp>
    </p:spTree>
    <p:extLst>
      <p:ext uri="{BB962C8B-B14F-4D97-AF65-F5344CB8AC3E}">
        <p14:creationId xmlns:p14="http://schemas.microsoft.com/office/powerpoint/2010/main" val="34936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4439" y="184028"/>
            <a:ext cx="10763122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/>
                <a:ea typeface="Tahoma"/>
                <a:cs typeface="Tahoma"/>
              </a:rPr>
              <a:t>Access control rule compression</a:t>
            </a: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331B7F-619A-188B-A923-E3AF1BD2D6EA}"/>
              </a:ext>
            </a:extLst>
          </p:cNvPr>
          <p:cNvSpPr txBox="1">
            <a:spLocks/>
          </p:cNvSpPr>
          <p:nvPr/>
        </p:nvSpPr>
        <p:spPr>
          <a:xfrm>
            <a:off x="1000124" y="4797287"/>
            <a:ext cx="10639425" cy="1651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Need to enhance </a:t>
            </a:r>
            <a:r>
              <a:rPr lang="en-US" sz="2400">
                <a:latin typeface="Tahoma"/>
                <a:cs typeface="Tahoma"/>
              </a:rPr>
              <a:t>security </a:t>
            </a:r>
            <a:r>
              <a:rPr lang="en-US" altLang="zh-TW" sz="2400">
                <a:latin typeface="Tahoma"/>
                <a:cs typeface="Tahoma"/>
              </a:rPr>
              <a:t>despite</a:t>
            </a:r>
            <a:r>
              <a:rPr lang="zh-TW" altLang="en-US" sz="2400">
                <a:latin typeface="Tahoma"/>
                <a:cs typeface="Tahoma"/>
              </a:rPr>
              <a:t> </a:t>
            </a:r>
            <a:r>
              <a:rPr lang="en-US" sz="2400">
                <a:latin typeface="Tahoma"/>
                <a:cs typeface="Tahoma"/>
              </a:rPr>
              <a:t>limited </a:t>
            </a:r>
            <a:r>
              <a:rPr lang="en-US" sz="2400" dirty="0">
                <a:latin typeface="Tahoma"/>
                <a:cs typeface="Tahoma"/>
              </a:rPr>
              <a:t>resource</a:t>
            </a:r>
            <a:endParaRPr lang="en-US" sz="2400" dirty="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Naïve implementation without optimization only supports 5000 ACL rules</a:t>
            </a:r>
            <a:endParaRPr lang="en-US" sz="2400" dirty="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dirty="0">
                <a:latin typeface="Tahoma"/>
                <a:cs typeface="Tahoma"/>
              </a:rPr>
              <a:t>Bedrock’s optimizations increase ACL rules by 7x</a:t>
            </a:r>
            <a:endParaRPr lang="en-US" sz="2400" dirty="0">
              <a:latin typeface="Tahoma"/>
              <a:ea typeface="Tahoma"/>
              <a:cs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92062-AF72-144C-38DD-087AC9824045}"/>
              </a:ext>
            </a:extLst>
          </p:cNvPr>
          <p:cNvSpPr txBox="1"/>
          <p:nvPr/>
        </p:nvSpPr>
        <p:spPr>
          <a:xfrm>
            <a:off x="106489" y="2132098"/>
            <a:ext cx="134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Higher the better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008AF8-B3F6-30F5-3387-5E6469A74009}"/>
              </a:ext>
            </a:extLst>
          </p:cNvPr>
          <p:cNvCxnSpPr>
            <a:cxnSpLocks/>
          </p:cNvCxnSpPr>
          <p:nvPr/>
        </p:nvCxnSpPr>
        <p:spPr>
          <a:xfrm flipV="1">
            <a:off x="1659236" y="1439014"/>
            <a:ext cx="0" cy="23100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FD77C7-709E-49A4-7CBA-92196AB7ADE0}"/>
              </a:ext>
            </a:extLst>
          </p:cNvPr>
          <p:cNvSpPr txBox="1"/>
          <p:nvPr/>
        </p:nvSpPr>
        <p:spPr>
          <a:xfrm>
            <a:off x="10803793" y="2132098"/>
            <a:ext cx="134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Higher the better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622C0-50E3-2996-0250-8BAB1FE6903C}"/>
              </a:ext>
            </a:extLst>
          </p:cNvPr>
          <p:cNvCxnSpPr>
            <a:cxnSpLocks/>
          </p:cNvCxnSpPr>
          <p:nvPr/>
        </p:nvCxnSpPr>
        <p:spPr>
          <a:xfrm flipV="1">
            <a:off x="10715231" y="1439014"/>
            <a:ext cx="0" cy="23100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2" name="Group 2211">
            <a:extLst>
              <a:ext uri="{FF2B5EF4-FFF2-40B4-BE49-F238E27FC236}">
                <a16:creationId xmlns:a16="http://schemas.microsoft.com/office/drawing/2014/main" id="{59101961-FCBC-9891-B425-446FA68D2F30}"/>
              </a:ext>
            </a:extLst>
          </p:cNvPr>
          <p:cNvGrpSpPr/>
          <p:nvPr/>
        </p:nvGrpSpPr>
        <p:grpSpPr>
          <a:xfrm>
            <a:off x="1912270" y="1164661"/>
            <a:ext cx="4155432" cy="3120213"/>
            <a:chOff x="1912270" y="1058792"/>
            <a:chExt cx="4155432" cy="3120213"/>
          </a:xfrm>
        </p:grpSpPr>
        <p:grpSp>
          <p:nvGrpSpPr>
            <p:cNvPr id="2196" name="Group 2195">
              <a:extLst>
                <a:ext uri="{FF2B5EF4-FFF2-40B4-BE49-F238E27FC236}">
                  <a16:creationId xmlns:a16="http://schemas.microsoft.com/office/drawing/2014/main" id="{001933FA-2454-9DDA-C6AE-52A21CE851B1}"/>
                </a:ext>
              </a:extLst>
            </p:cNvPr>
            <p:cNvGrpSpPr/>
            <p:nvPr/>
          </p:nvGrpSpPr>
          <p:grpSpPr>
            <a:xfrm>
              <a:off x="2603921" y="1235349"/>
              <a:ext cx="3294262" cy="2337472"/>
              <a:chOff x="2603921" y="1235349"/>
              <a:chExt cx="3294262" cy="233747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F2BA7D5-9181-6662-A990-8F059616546B}"/>
                  </a:ext>
                </a:extLst>
              </p:cNvPr>
              <p:cNvCxnSpPr/>
              <p:nvPr/>
            </p:nvCxnSpPr>
            <p:spPr>
              <a:xfrm>
                <a:off x="2603921" y="1235349"/>
                <a:ext cx="0" cy="2337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E822E56-06DA-DA1A-B7E0-F9E67424B9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03921" y="3572821"/>
                <a:ext cx="32942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Connector 2050">
                <a:extLst>
                  <a:ext uri="{FF2B5EF4-FFF2-40B4-BE49-F238E27FC236}">
                    <a16:creationId xmlns:a16="http://schemas.microsoft.com/office/drawing/2014/main" id="{17993E94-A345-AFF0-A4E3-F78C6D2E39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8183" y="3511550"/>
                <a:ext cx="0" cy="612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Connector 2092">
                <a:extLst>
                  <a:ext uri="{FF2B5EF4-FFF2-40B4-BE49-F238E27FC236}">
                    <a16:creationId xmlns:a16="http://schemas.microsoft.com/office/drawing/2014/main" id="{5EACDD76-F35A-4FC7-CAE6-D32D80980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7308" y="3511550"/>
                <a:ext cx="0" cy="612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Straight Connector 2097">
                <a:extLst>
                  <a:ext uri="{FF2B5EF4-FFF2-40B4-BE49-F238E27FC236}">
                    <a16:creationId xmlns:a16="http://schemas.microsoft.com/office/drawing/2014/main" id="{1EA1E6FF-D486-823E-A516-32AB96D4AB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6908" y="3511550"/>
                <a:ext cx="0" cy="612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8" name="Straight Connector 2167">
                <a:extLst>
                  <a:ext uri="{FF2B5EF4-FFF2-40B4-BE49-F238E27FC236}">
                    <a16:creationId xmlns:a16="http://schemas.microsoft.com/office/drawing/2014/main" id="{8856C4CB-E2F7-C23B-538D-3810E69D8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9683" y="3511550"/>
                <a:ext cx="0" cy="612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9" name="Straight Connector 2168">
                <a:extLst>
                  <a:ext uri="{FF2B5EF4-FFF2-40B4-BE49-F238E27FC236}">
                    <a16:creationId xmlns:a16="http://schemas.microsoft.com/office/drawing/2014/main" id="{E17EAA4F-3397-77EE-4AD5-F79890578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9283" y="3511550"/>
                <a:ext cx="0" cy="612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3" name="Straight Connector 2172">
                <a:extLst>
                  <a:ext uri="{FF2B5EF4-FFF2-40B4-BE49-F238E27FC236}">
                    <a16:creationId xmlns:a16="http://schemas.microsoft.com/office/drawing/2014/main" id="{983E2773-5D45-D1A9-D133-CDE90213E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3185471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7" name="Straight Connector 2186">
                <a:extLst>
                  <a:ext uri="{FF2B5EF4-FFF2-40B4-BE49-F238E27FC236}">
                    <a16:creationId xmlns:a16="http://schemas.microsoft.com/office/drawing/2014/main" id="{F1253BD8-F2A3-2C0C-327C-82B833F14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2791771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8" name="Straight Connector 2187">
                <a:extLst>
                  <a:ext uri="{FF2B5EF4-FFF2-40B4-BE49-F238E27FC236}">
                    <a16:creationId xmlns:a16="http://schemas.microsoft.com/office/drawing/2014/main" id="{13F53614-83A9-5CFE-AB5E-AB37C35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2407596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9" name="Straight Connector 2188">
                <a:extLst>
                  <a:ext uri="{FF2B5EF4-FFF2-40B4-BE49-F238E27FC236}">
                    <a16:creationId xmlns:a16="http://schemas.microsoft.com/office/drawing/2014/main" id="{AD421E5F-9D1D-4F1D-93AE-FFC35CB87C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2013896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4" name="Straight Connector 2193">
                <a:extLst>
                  <a:ext uri="{FF2B5EF4-FFF2-40B4-BE49-F238E27FC236}">
                    <a16:creationId xmlns:a16="http://schemas.microsoft.com/office/drawing/2014/main" id="{05F62510-92F4-B5CE-35B8-782265881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1626546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5" name="Straight Connector 2194">
                <a:extLst>
                  <a:ext uri="{FF2B5EF4-FFF2-40B4-BE49-F238E27FC236}">
                    <a16:creationId xmlns:a16="http://schemas.microsoft.com/office/drawing/2014/main" id="{2683A794-6C11-A467-3E4B-1D3FA06AA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3921" y="1242371"/>
                <a:ext cx="61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7" name="TextBox 2196">
              <a:extLst>
                <a:ext uri="{FF2B5EF4-FFF2-40B4-BE49-F238E27FC236}">
                  <a16:creationId xmlns:a16="http://schemas.microsoft.com/office/drawing/2014/main" id="{69AA12C3-623D-E3A0-EDCC-FBE35326A9DE}"/>
                </a:ext>
              </a:extLst>
            </p:cNvPr>
            <p:cNvSpPr txBox="1"/>
            <p:nvPr/>
          </p:nvSpPr>
          <p:spPr>
            <a:xfrm>
              <a:off x="2482547" y="35516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2198" name="TextBox 2197">
              <a:extLst>
                <a:ext uri="{FF2B5EF4-FFF2-40B4-BE49-F238E27FC236}">
                  <a16:creationId xmlns:a16="http://schemas.microsoft.com/office/drawing/2014/main" id="{65067CEF-D59D-1131-BDB2-82DC642E7F8C}"/>
                </a:ext>
              </a:extLst>
            </p:cNvPr>
            <p:cNvSpPr txBox="1"/>
            <p:nvPr/>
          </p:nvSpPr>
          <p:spPr>
            <a:xfrm>
              <a:off x="3031077" y="3551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1.2</a:t>
              </a:r>
            </a:p>
          </p:txBody>
        </p:sp>
        <p:sp>
          <p:nvSpPr>
            <p:cNvPr id="2199" name="TextBox 2198">
              <a:extLst>
                <a:ext uri="{FF2B5EF4-FFF2-40B4-BE49-F238E27FC236}">
                  <a16:creationId xmlns:a16="http://schemas.microsoft.com/office/drawing/2014/main" id="{71690632-A52F-5E7B-320C-E043B4316312}"/>
                </a:ext>
              </a:extLst>
            </p:cNvPr>
            <p:cNvSpPr txBox="1"/>
            <p:nvPr/>
          </p:nvSpPr>
          <p:spPr>
            <a:xfrm>
              <a:off x="3702032" y="3551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1.4</a:t>
              </a:r>
            </a:p>
          </p:txBody>
        </p:sp>
        <p:sp>
          <p:nvSpPr>
            <p:cNvPr id="2200" name="TextBox 2199">
              <a:extLst>
                <a:ext uri="{FF2B5EF4-FFF2-40B4-BE49-F238E27FC236}">
                  <a16:creationId xmlns:a16="http://schemas.microsoft.com/office/drawing/2014/main" id="{3518D12D-B4B3-D5CE-8EFC-B0258B54215F}"/>
                </a:ext>
              </a:extLst>
            </p:cNvPr>
            <p:cNvSpPr txBox="1"/>
            <p:nvPr/>
          </p:nvSpPr>
          <p:spPr>
            <a:xfrm>
              <a:off x="4355175" y="3551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1.6</a:t>
              </a:r>
            </a:p>
          </p:txBody>
        </p:sp>
        <p:sp>
          <p:nvSpPr>
            <p:cNvPr id="2201" name="TextBox 2200">
              <a:extLst>
                <a:ext uri="{FF2B5EF4-FFF2-40B4-BE49-F238E27FC236}">
                  <a16:creationId xmlns:a16="http://schemas.microsoft.com/office/drawing/2014/main" id="{6D37F355-8CE6-3E49-F3C8-563552E786CD}"/>
                </a:ext>
              </a:extLst>
            </p:cNvPr>
            <p:cNvSpPr txBox="1"/>
            <p:nvPr/>
          </p:nvSpPr>
          <p:spPr>
            <a:xfrm>
              <a:off x="5024726" y="3551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1.8</a:t>
              </a:r>
            </a:p>
          </p:txBody>
        </p:sp>
        <p:sp>
          <p:nvSpPr>
            <p:cNvPr id="2202" name="TextBox 2201">
              <a:extLst>
                <a:ext uri="{FF2B5EF4-FFF2-40B4-BE49-F238E27FC236}">
                  <a16:creationId xmlns:a16="http://schemas.microsoft.com/office/drawing/2014/main" id="{FE6E272D-47FB-583A-704B-2C7D1BA2CE6A}"/>
                </a:ext>
              </a:extLst>
            </p:cNvPr>
            <p:cNvSpPr txBox="1"/>
            <p:nvPr/>
          </p:nvSpPr>
          <p:spPr>
            <a:xfrm>
              <a:off x="5766016" y="35516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2203" name="TextBox 2202">
              <a:extLst>
                <a:ext uri="{FF2B5EF4-FFF2-40B4-BE49-F238E27FC236}">
                  <a16:creationId xmlns:a16="http://schemas.microsoft.com/office/drawing/2014/main" id="{04E3F123-BB02-3FB6-0100-3070FC53E539}"/>
                </a:ext>
              </a:extLst>
            </p:cNvPr>
            <p:cNvSpPr txBox="1"/>
            <p:nvPr/>
          </p:nvSpPr>
          <p:spPr>
            <a:xfrm>
              <a:off x="2322958" y="33854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2204" name="TextBox 2203">
              <a:extLst>
                <a:ext uri="{FF2B5EF4-FFF2-40B4-BE49-F238E27FC236}">
                  <a16:creationId xmlns:a16="http://schemas.microsoft.com/office/drawing/2014/main" id="{4AFB5BF6-1D20-28D8-AB81-016BB955CC08}"/>
                </a:ext>
              </a:extLst>
            </p:cNvPr>
            <p:cNvSpPr txBox="1"/>
            <p:nvPr/>
          </p:nvSpPr>
          <p:spPr>
            <a:xfrm>
              <a:off x="2322958" y="30054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5</a:t>
              </a:r>
            </a:p>
          </p:txBody>
        </p:sp>
        <p:sp>
          <p:nvSpPr>
            <p:cNvPr id="2205" name="TextBox 2204">
              <a:extLst>
                <a:ext uri="{FF2B5EF4-FFF2-40B4-BE49-F238E27FC236}">
                  <a16:creationId xmlns:a16="http://schemas.microsoft.com/office/drawing/2014/main" id="{810718B5-CCC7-1ED3-E78C-E10622FCB759}"/>
                </a:ext>
              </a:extLst>
            </p:cNvPr>
            <p:cNvSpPr txBox="1"/>
            <p:nvPr/>
          </p:nvSpPr>
          <p:spPr>
            <a:xfrm>
              <a:off x="2195996" y="26144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2206" name="TextBox 2205">
              <a:extLst>
                <a:ext uri="{FF2B5EF4-FFF2-40B4-BE49-F238E27FC236}">
                  <a16:creationId xmlns:a16="http://schemas.microsoft.com/office/drawing/2014/main" id="{40A85E12-6B58-61EF-3D00-1E35E09718CC}"/>
                </a:ext>
              </a:extLst>
            </p:cNvPr>
            <p:cNvSpPr txBox="1"/>
            <p:nvPr/>
          </p:nvSpPr>
          <p:spPr>
            <a:xfrm>
              <a:off x="2195996" y="22225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15</a:t>
              </a:r>
            </a:p>
          </p:txBody>
        </p:sp>
        <p:sp>
          <p:nvSpPr>
            <p:cNvPr id="2207" name="TextBox 2206">
              <a:extLst>
                <a:ext uri="{FF2B5EF4-FFF2-40B4-BE49-F238E27FC236}">
                  <a16:creationId xmlns:a16="http://schemas.microsoft.com/office/drawing/2014/main" id="{466D1F60-2D6A-4E85-E741-818CC8B1E544}"/>
                </a:ext>
              </a:extLst>
            </p:cNvPr>
            <p:cNvSpPr txBox="1"/>
            <p:nvPr/>
          </p:nvSpPr>
          <p:spPr>
            <a:xfrm>
              <a:off x="2195996" y="183662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2208" name="TextBox 2207">
              <a:extLst>
                <a:ext uri="{FF2B5EF4-FFF2-40B4-BE49-F238E27FC236}">
                  <a16:creationId xmlns:a16="http://schemas.microsoft.com/office/drawing/2014/main" id="{456DFCD6-2398-E942-BC50-ED79F44C25B2}"/>
                </a:ext>
              </a:extLst>
            </p:cNvPr>
            <p:cNvSpPr txBox="1"/>
            <p:nvPr/>
          </p:nvSpPr>
          <p:spPr>
            <a:xfrm>
              <a:off x="2195996" y="1438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25</a:t>
              </a:r>
            </a:p>
          </p:txBody>
        </p:sp>
        <p:sp>
          <p:nvSpPr>
            <p:cNvPr id="2209" name="TextBox 2208">
              <a:extLst>
                <a:ext uri="{FF2B5EF4-FFF2-40B4-BE49-F238E27FC236}">
                  <a16:creationId xmlns:a16="http://schemas.microsoft.com/office/drawing/2014/main" id="{94FD4C9A-38DC-7AA5-E66B-569F02266D26}"/>
                </a:ext>
              </a:extLst>
            </p:cNvPr>
            <p:cNvSpPr txBox="1"/>
            <p:nvPr/>
          </p:nvSpPr>
          <p:spPr>
            <a:xfrm>
              <a:off x="2195996" y="105879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30</a:t>
              </a:r>
            </a:p>
          </p:txBody>
        </p:sp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E91AD22F-ADA2-615C-E433-B1E61A74DE1D}"/>
                </a:ext>
              </a:extLst>
            </p:cNvPr>
            <p:cNvSpPr txBox="1"/>
            <p:nvPr/>
          </p:nvSpPr>
          <p:spPr>
            <a:xfrm>
              <a:off x="3190476" y="3809673"/>
              <a:ext cx="2257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Skewness of </a:t>
              </a:r>
              <a:r>
                <a:rPr lang="en-US" err="1"/>
                <a:t>Zipf’s</a:t>
              </a:r>
              <a:r>
                <a:rPr lang="en-US"/>
                <a:t> law</a:t>
              </a:r>
            </a:p>
          </p:txBody>
        </p:sp>
        <p:sp>
          <p:nvSpPr>
            <p:cNvPr id="2211" name="TextBox 2210">
              <a:extLst>
                <a:ext uri="{FF2B5EF4-FFF2-40B4-BE49-F238E27FC236}">
                  <a16:creationId xmlns:a16="http://schemas.microsoft.com/office/drawing/2014/main" id="{4BCA0A89-F19F-1044-D047-D5C2CE13CD90}"/>
                </a:ext>
              </a:extLst>
            </p:cNvPr>
            <p:cNvSpPr txBox="1"/>
            <p:nvPr/>
          </p:nvSpPr>
          <p:spPr>
            <a:xfrm rot="16200000">
              <a:off x="809211" y="2161851"/>
              <a:ext cx="2575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Supported #rules (*1000)</a:t>
              </a:r>
            </a:p>
          </p:txBody>
        </p:sp>
      </p:grpSp>
      <p:grpSp>
        <p:nvGrpSpPr>
          <p:cNvPr id="2269" name="Group 2268">
            <a:extLst>
              <a:ext uri="{FF2B5EF4-FFF2-40B4-BE49-F238E27FC236}">
                <a16:creationId xmlns:a16="http://schemas.microsoft.com/office/drawing/2014/main" id="{06E0240A-DE4C-B13A-35C9-4FE561D43A06}"/>
              </a:ext>
            </a:extLst>
          </p:cNvPr>
          <p:cNvGrpSpPr/>
          <p:nvPr/>
        </p:nvGrpSpPr>
        <p:grpSpPr>
          <a:xfrm>
            <a:off x="2784233" y="1446015"/>
            <a:ext cx="444880" cy="91953"/>
            <a:chOff x="2784233" y="1340146"/>
            <a:chExt cx="444880" cy="91953"/>
          </a:xfrm>
        </p:grpSpPr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8A8A3F0B-1267-83D8-9046-F7F999BFEF23}"/>
                </a:ext>
              </a:extLst>
            </p:cNvPr>
            <p:cNvCxnSpPr>
              <a:cxnSpLocks/>
            </p:cNvCxnSpPr>
            <p:nvPr/>
          </p:nvCxnSpPr>
          <p:spPr>
            <a:xfrm>
              <a:off x="2784233" y="1390666"/>
              <a:ext cx="44488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A14DB19E-7707-5129-8EAF-F07A607E250B}"/>
                </a:ext>
              </a:extLst>
            </p:cNvPr>
            <p:cNvSpPr/>
            <p:nvPr/>
          </p:nvSpPr>
          <p:spPr>
            <a:xfrm>
              <a:off x="2960696" y="1340146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6" name="Group 2265">
            <a:extLst>
              <a:ext uri="{FF2B5EF4-FFF2-40B4-BE49-F238E27FC236}">
                <a16:creationId xmlns:a16="http://schemas.microsoft.com/office/drawing/2014/main" id="{0091C882-85B5-F534-F408-842553CEE779}"/>
              </a:ext>
            </a:extLst>
          </p:cNvPr>
          <p:cNvGrpSpPr/>
          <p:nvPr/>
        </p:nvGrpSpPr>
        <p:grpSpPr>
          <a:xfrm>
            <a:off x="2895462" y="1678409"/>
            <a:ext cx="2720374" cy="1423381"/>
            <a:chOff x="2895462" y="1572540"/>
            <a:chExt cx="2720374" cy="1423381"/>
          </a:xfrm>
        </p:grpSpPr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B4034214-2D77-4086-2AF8-FDA427A2475E}"/>
                </a:ext>
              </a:extLst>
            </p:cNvPr>
            <p:cNvSpPr/>
            <p:nvPr/>
          </p:nvSpPr>
          <p:spPr>
            <a:xfrm>
              <a:off x="2895462" y="2903968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EEDF712F-2C7E-3677-1426-F219720907A2}"/>
                </a:ext>
              </a:extLst>
            </p:cNvPr>
            <p:cNvSpPr/>
            <p:nvPr/>
          </p:nvSpPr>
          <p:spPr>
            <a:xfrm>
              <a:off x="2945975" y="1618373"/>
              <a:ext cx="2624596" cy="1335254"/>
            </a:xfrm>
            <a:custGeom>
              <a:avLst/>
              <a:gdLst>
                <a:gd name="connsiteX0" fmla="*/ 0 w 2624596"/>
                <a:gd name="connsiteY0" fmla="*/ 1335254 h 1335254"/>
                <a:gd name="connsiteX1" fmla="*/ 321379 w 2624596"/>
                <a:gd name="connsiteY1" fmla="*/ 975615 h 1335254"/>
                <a:gd name="connsiteX2" fmla="*/ 658062 w 2624596"/>
                <a:gd name="connsiteY2" fmla="*/ 723103 h 1335254"/>
                <a:gd name="connsiteX3" fmla="*/ 975615 w 2624596"/>
                <a:gd name="connsiteY3" fmla="*/ 726929 h 1335254"/>
                <a:gd name="connsiteX4" fmla="*/ 1312298 w 2624596"/>
                <a:gd name="connsiteY4" fmla="*/ 405550 h 1335254"/>
                <a:gd name="connsiteX5" fmla="*/ 1641329 w 2624596"/>
                <a:gd name="connsiteY5" fmla="*/ 0 h 1335254"/>
                <a:gd name="connsiteX6" fmla="*/ 1966534 w 2624596"/>
                <a:gd name="connsiteY6" fmla="*/ 0 h 1335254"/>
                <a:gd name="connsiteX7" fmla="*/ 2295565 w 2624596"/>
                <a:gd name="connsiteY7" fmla="*/ 7652 h 1335254"/>
                <a:gd name="connsiteX8" fmla="*/ 2624596 w 2624596"/>
                <a:gd name="connsiteY8" fmla="*/ 3826 h 1335254"/>
                <a:gd name="connsiteX9" fmla="*/ 2624596 w 2624596"/>
                <a:gd name="connsiteY9" fmla="*/ 3826 h 1335254"/>
                <a:gd name="connsiteX10" fmla="*/ 2624596 w 2624596"/>
                <a:gd name="connsiteY10" fmla="*/ 3826 h 13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4596" h="1335254">
                  <a:moveTo>
                    <a:pt x="0" y="1335254"/>
                  </a:moveTo>
                  <a:lnTo>
                    <a:pt x="321379" y="975615"/>
                  </a:lnTo>
                  <a:lnTo>
                    <a:pt x="658062" y="723103"/>
                  </a:lnTo>
                  <a:lnTo>
                    <a:pt x="975615" y="726929"/>
                  </a:lnTo>
                  <a:lnTo>
                    <a:pt x="1312298" y="405550"/>
                  </a:lnTo>
                  <a:lnTo>
                    <a:pt x="1641329" y="0"/>
                  </a:lnTo>
                  <a:lnTo>
                    <a:pt x="1966534" y="0"/>
                  </a:lnTo>
                  <a:lnTo>
                    <a:pt x="2295565" y="7652"/>
                  </a:lnTo>
                  <a:lnTo>
                    <a:pt x="2624596" y="3826"/>
                  </a:lnTo>
                  <a:lnTo>
                    <a:pt x="2624596" y="3826"/>
                  </a:lnTo>
                  <a:lnTo>
                    <a:pt x="2624596" y="3826"/>
                  </a:ln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5D603B20-4226-45D2-32D8-A26F218B24B9}"/>
                </a:ext>
              </a:extLst>
            </p:cNvPr>
            <p:cNvSpPr/>
            <p:nvPr/>
          </p:nvSpPr>
          <p:spPr>
            <a:xfrm>
              <a:off x="3224493" y="2551981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F41A110D-0A0E-5C27-664A-6ED6A0983374}"/>
                </a:ext>
              </a:extLst>
            </p:cNvPr>
            <p:cNvSpPr/>
            <p:nvPr/>
          </p:nvSpPr>
          <p:spPr>
            <a:xfrm>
              <a:off x="3553524" y="2295643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2FAA129C-0089-B4FE-A2E4-5237309BF30B}"/>
                </a:ext>
              </a:extLst>
            </p:cNvPr>
            <p:cNvSpPr/>
            <p:nvPr/>
          </p:nvSpPr>
          <p:spPr>
            <a:xfrm>
              <a:off x="3878729" y="2295643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AD016344-8D9C-9E9A-2EB0-D7EBBA55CD9F}"/>
                </a:ext>
              </a:extLst>
            </p:cNvPr>
            <p:cNvSpPr/>
            <p:nvPr/>
          </p:nvSpPr>
          <p:spPr>
            <a:xfrm>
              <a:off x="4211585" y="1970438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47787B3C-5F88-46DC-A255-34534E21A505}"/>
                </a:ext>
              </a:extLst>
            </p:cNvPr>
            <p:cNvSpPr/>
            <p:nvPr/>
          </p:nvSpPr>
          <p:spPr>
            <a:xfrm>
              <a:off x="4540616" y="1576366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7" name="Oval 2226">
              <a:extLst>
                <a:ext uri="{FF2B5EF4-FFF2-40B4-BE49-F238E27FC236}">
                  <a16:creationId xmlns:a16="http://schemas.microsoft.com/office/drawing/2014/main" id="{0E17D3ED-DFE6-D0E0-8A43-06C132FB20FA}"/>
                </a:ext>
              </a:extLst>
            </p:cNvPr>
            <p:cNvSpPr/>
            <p:nvPr/>
          </p:nvSpPr>
          <p:spPr>
            <a:xfrm>
              <a:off x="4865821" y="1580192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8" name="Oval 2227">
              <a:extLst>
                <a:ext uri="{FF2B5EF4-FFF2-40B4-BE49-F238E27FC236}">
                  <a16:creationId xmlns:a16="http://schemas.microsoft.com/office/drawing/2014/main" id="{6BFE9E32-7802-D19D-BE66-0769D8613F49}"/>
                </a:ext>
              </a:extLst>
            </p:cNvPr>
            <p:cNvSpPr/>
            <p:nvPr/>
          </p:nvSpPr>
          <p:spPr>
            <a:xfrm>
              <a:off x="5198678" y="1572540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9" name="Oval 2228">
              <a:extLst>
                <a:ext uri="{FF2B5EF4-FFF2-40B4-BE49-F238E27FC236}">
                  <a16:creationId xmlns:a16="http://schemas.microsoft.com/office/drawing/2014/main" id="{2E0051A6-3986-6B30-9C52-5AA080F3543E}"/>
                </a:ext>
              </a:extLst>
            </p:cNvPr>
            <p:cNvSpPr/>
            <p:nvPr/>
          </p:nvSpPr>
          <p:spPr>
            <a:xfrm>
              <a:off x="5523883" y="1572540"/>
              <a:ext cx="91953" cy="9195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0" name="Group 2269">
            <a:extLst>
              <a:ext uri="{FF2B5EF4-FFF2-40B4-BE49-F238E27FC236}">
                <a16:creationId xmlns:a16="http://schemas.microsoft.com/office/drawing/2014/main" id="{D8E05E37-3BB6-AE44-B30B-97DFA7A7B75C}"/>
              </a:ext>
            </a:extLst>
          </p:cNvPr>
          <p:cNvGrpSpPr/>
          <p:nvPr/>
        </p:nvGrpSpPr>
        <p:grpSpPr>
          <a:xfrm>
            <a:off x="2784233" y="1614049"/>
            <a:ext cx="444880" cy="89208"/>
            <a:chOff x="2784233" y="1508180"/>
            <a:chExt cx="444880" cy="89208"/>
          </a:xfrm>
        </p:grpSpPr>
        <p:cxnSp>
          <p:nvCxnSpPr>
            <p:cNvPr id="2230" name="Straight Connector 2229">
              <a:extLst>
                <a:ext uri="{FF2B5EF4-FFF2-40B4-BE49-F238E27FC236}">
                  <a16:creationId xmlns:a16="http://schemas.microsoft.com/office/drawing/2014/main" id="{C97B617C-17C7-61C4-1500-54AD01130942}"/>
                </a:ext>
              </a:extLst>
            </p:cNvPr>
            <p:cNvCxnSpPr>
              <a:cxnSpLocks/>
            </p:cNvCxnSpPr>
            <p:nvPr/>
          </p:nvCxnSpPr>
          <p:spPr>
            <a:xfrm>
              <a:off x="2784233" y="1555181"/>
              <a:ext cx="4448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6" name="Group 2235">
              <a:extLst>
                <a:ext uri="{FF2B5EF4-FFF2-40B4-BE49-F238E27FC236}">
                  <a16:creationId xmlns:a16="http://schemas.microsoft.com/office/drawing/2014/main" id="{F30E293F-359E-4E48-6963-DE02AF040B5E}"/>
                </a:ext>
              </a:extLst>
            </p:cNvPr>
            <p:cNvGrpSpPr/>
            <p:nvPr/>
          </p:nvGrpSpPr>
          <p:grpSpPr>
            <a:xfrm>
              <a:off x="2965298" y="1508180"/>
              <a:ext cx="94444" cy="89208"/>
              <a:chOff x="2936633" y="1618373"/>
              <a:chExt cx="94444" cy="89208"/>
            </a:xfrm>
          </p:grpSpPr>
          <p:cxnSp>
            <p:nvCxnSpPr>
              <p:cNvPr id="2231" name="Straight Connector 2230">
                <a:extLst>
                  <a:ext uri="{FF2B5EF4-FFF2-40B4-BE49-F238E27FC236}">
                    <a16:creationId xmlns:a16="http://schemas.microsoft.com/office/drawing/2014/main" id="{5668753D-E0DC-82E4-A8E6-BF39F52DCE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5" name="Straight Connector 2234">
                <a:extLst>
                  <a:ext uri="{FF2B5EF4-FFF2-40B4-BE49-F238E27FC236}">
                    <a16:creationId xmlns:a16="http://schemas.microsoft.com/office/drawing/2014/main" id="{2C562CA3-A298-FFFE-5669-75769C257F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5" name="Group 2264">
            <a:extLst>
              <a:ext uri="{FF2B5EF4-FFF2-40B4-BE49-F238E27FC236}">
                <a16:creationId xmlns:a16="http://schemas.microsoft.com/office/drawing/2014/main" id="{EA4F1717-3C7A-460B-25F4-F36BEF9FF127}"/>
              </a:ext>
            </a:extLst>
          </p:cNvPr>
          <p:cNvGrpSpPr/>
          <p:nvPr/>
        </p:nvGrpSpPr>
        <p:grpSpPr>
          <a:xfrm>
            <a:off x="2888562" y="3315073"/>
            <a:ext cx="2726692" cy="311112"/>
            <a:chOff x="2888562" y="3209204"/>
            <a:chExt cx="2726692" cy="311112"/>
          </a:xfrm>
        </p:grpSpPr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1CE25713-640C-C14E-91A2-38A81DE5FF5D}"/>
                </a:ext>
              </a:extLst>
            </p:cNvPr>
            <p:cNvSpPr/>
            <p:nvPr/>
          </p:nvSpPr>
          <p:spPr>
            <a:xfrm>
              <a:off x="2911541" y="3263528"/>
              <a:ext cx="2689637" cy="210427"/>
            </a:xfrm>
            <a:custGeom>
              <a:avLst/>
              <a:gdLst>
                <a:gd name="connsiteX0" fmla="*/ 0 w 2689637"/>
                <a:gd name="connsiteY0" fmla="*/ 210427 h 210427"/>
                <a:gd name="connsiteX1" fmla="*/ 355813 w 2689637"/>
                <a:gd name="connsiteY1" fmla="*/ 191297 h 210427"/>
                <a:gd name="connsiteX2" fmla="*/ 684844 w 2689637"/>
                <a:gd name="connsiteY2" fmla="*/ 156864 h 210427"/>
                <a:gd name="connsiteX3" fmla="*/ 1013875 w 2689637"/>
                <a:gd name="connsiteY3" fmla="*/ 118604 h 210427"/>
                <a:gd name="connsiteX4" fmla="*/ 1342906 w 2689637"/>
                <a:gd name="connsiteY4" fmla="*/ 65041 h 210427"/>
                <a:gd name="connsiteX5" fmla="*/ 1675763 w 2689637"/>
                <a:gd name="connsiteY5" fmla="*/ 68867 h 210427"/>
                <a:gd name="connsiteX6" fmla="*/ 2000968 w 2689637"/>
                <a:gd name="connsiteY6" fmla="*/ 3826 h 210427"/>
                <a:gd name="connsiteX7" fmla="*/ 2333825 w 2689637"/>
                <a:gd name="connsiteY7" fmla="*/ 7652 h 210427"/>
                <a:gd name="connsiteX8" fmla="*/ 2689637 w 2689637"/>
                <a:gd name="connsiteY8" fmla="*/ 0 h 21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9637" h="210427">
                  <a:moveTo>
                    <a:pt x="0" y="210427"/>
                  </a:moveTo>
                  <a:lnTo>
                    <a:pt x="355813" y="191297"/>
                  </a:lnTo>
                  <a:lnTo>
                    <a:pt x="684844" y="156864"/>
                  </a:lnTo>
                  <a:lnTo>
                    <a:pt x="1013875" y="118604"/>
                  </a:lnTo>
                  <a:lnTo>
                    <a:pt x="1342906" y="65041"/>
                  </a:lnTo>
                  <a:lnTo>
                    <a:pt x="1675763" y="68867"/>
                  </a:lnTo>
                  <a:lnTo>
                    <a:pt x="2000968" y="3826"/>
                  </a:lnTo>
                  <a:lnTo>
                    <a:pt x="2333825" y="7652"/>
                  </a:lnTo>
                  <a:lnTo>
                    <a:pt x="2689637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8" name="Group 2237">
              <a:extLst>
                <a:ext uri="{FF2B5EF4-FFF2-40B4-BE49-F238E27FC236}">
                  <a16:creationId xmlns:a16="http://schemas.microsoft.com/office/drawing/2014/main" id="{DCD4CEE4-C2B9-574A-872C-4C3D30F11E01}"/>
                </a:ext>
              </a:extLst>
            </p:cNvPr>
            <p:cNvGrpSpPr/>
            <p:nvPr/>
          </p:nvGrpSpPr>
          <p:grpSpPr>
            <a:xfrm>
              <a:off x="2888562" y="3431108"/>
              <a:ext cx="94444" cy="89208"/>
              <a:chOff x="2936633" y="1618373"/>
              <a:chExt cx="94444" cy="89208"/>
            </a:xfrm>
          </p:grpSpPr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D84BB8FC-D248-BF0D-3D5F-63A7C79711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0" name="Straight Connector 2239">
                <a:extLst>
                  <a:ext uri="{FF2B5EF4-FFF2-40B4-BE49-F238E27FC236}">
                    <a16:creationId xmlns:a16="http://schemas.microsoft.com/office/drawing/2014/main" id="{9F4AEB13-C878-ED9B-061D-21E630261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1" name="Group 2240">
              <a:extLst>
                <a:ext uri="{FF2B5EF4-FFF2-40B4-BE49-F238E27FC236}">
                  <a16:creationId xmlns:a16="http://schemas.microsoft.com/office/drawing/2014/main" id="{F27DBCBA-BA49-4836-F1AE-AC8ED0F5FE43}"/>
                </a:ext>
              </a:extLst>
            </p:cNvPr>
            <p:cNvGrpSpPr/>
            <p:nvPr/>
          </p:nvGrpSpPr>
          <p:grpSpPr>
            <a:xfrm>
              <a:off x="3217593" y="3404326"/>
              <a:ext cx="94444" cy="89208"/>
              <a:chOff x="2936633" y="1618373"/>
              <a:chExt cx="94444" cy="89208"/>
            </a:xfrm>
          </p:grpSpPr>
          <p:cxnSp>
            <p:nvCxnSpPr>
              <p:cNvPr id="2242" name="Straight Connector 2241">
                <a:extLst>
                  <a:ext uri="{FF2B5EF4-FFF2-40B4-BE49-F238E27FC236}">
                    <a16:creationId xmlns:a16="http://schemas.microsoft.com/office/drawing/2014/main" id="{7F9A8193-63FC-F85D-D2CE-CAD102C75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3" name="Straight Connector 2242">
                <a:extLst>
                  <a:ext uri="{FF2B5EF4-FFF2-40B4-BE49-F238E27FC236}">
                    <a16:creationId xmlns:a16="http://schemas.microsoft.com/office/drawing/2014/main" id="{D64F0125-7243-2A3B-EDF9-6EB72A0AD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4" name="Group 2243">
              <a:extLst>
                <a:ext uri="{FF2B5EF4-FFF2-40B4-BE49-F238E27FC236}">
                  <a16:creationId xmlns:a16="http://schemas.microsoft.com/office/drawing/2014/main" id="{47E6E46F-63D3-0691-1548-E01AFC462DDE}"/>
                </a:ext>
              </a:extLst>
            </p:cNvPr>
            <p:cNvGrpSpPr/>
            <p:nvPr/>
          </p:nvGrpSpPr>
          <p:grpSpPr>
            <a:xfrm>
              <a:off x="3546624" y="3369892"/>
              <a:ext cx="94444" cy="89208"/>
              <a:chOff x="2936633" y="1618373"/>
              <a:chExt cx="94444" cy="89208"/>
            </a:xfrm>
          </p:grpSpPr>
          <p:cxnSp>
            <p:nvCxnSpPr>
              <p:cNvPr id="2245" name="Straight Connector 2244">
                <a:extLst>
                  <a:ext uri="{FF2B5EF4-FFF2-40B4-BE49-F238E27FC236}">
                    <a16:creationId xmlns:a16="http://schemas.microsoft.com/office/drawing/2014/main" id="{C629C2C0-2181-566D-8891-86B2B1AA2D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6" name="Straight Connector 2245">
                <a:extLst>
                  <a:ext uri="{FF2B5EF4-FFF2-40B4-BE49-F238E27FC236}">
                    <a16:creationId xmlns:a16="http://schemas.microsoft.com/office/drawing/2014/main" id="{CC5418CB-A370-776E-193F-7CE35DB7D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7" name="Group 2246">
              <a:extLst>
                <a:ext uri="{FF2B5EF4-FFF2-40B4-BE49-F238E27FC236}">
                  <a16:creationId xmlns:a16="http://schemas.microsoft.com/office/drawing/2014/main" id="{70E5025F-6CFA-7EDE-CE75-EF8654DD6B07}"/>
                </a:ext>
              </a:extLst>
            </p:cNvPr>
            <p:cNvGrpSpPr/>
            <p:nvPr/>
          </p:nvGrpSpPr>
          <p:grpSpPr>
            <a:xfrm>
              <a:off x="3871829" y="3335459"/>
              <a:ext cx="94444" cy="89208"/>
              <a:chOff x="2936633" y="1618373"/>
              <a:chExt cx="94444" cy="89208"/>
            </a:xfrm>
          </p:grpSpPr>
          <p:cxnSp>
            <p:nvCxnSpPr>
              <p:cNvPr id="2248" name="Straight Connector 2247">
                <a:extLst>
                  <a:ext uri="{FF2B5EF4-FFF2-40B4-BE49-F238E27FC236}">
                    <a16:creationId xmlns:a16="http://schemas.microsoft.com/office/drawing/2014/main" id="{D3859320-2362-77FE-41D6-BE4AE971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9" name="Straight Connector 2248">
                <a:extLst>
                  <a:ext uri="{FF2B5EF4-FFF2-40B4-BE49-F238E27FC236}">
                    <a16:creationId xmlns:a16="http://schemas.microsoft.com/office/drawing/2014/main" id="{BEC3D812-768C-7C0D-536D-AC289D81CE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0" name="Group 2249">
              <a:extLst>
                <a:ext uri="{FF2B5EF4-FFF2-40B4-BE49-F238E27FC236}">
                  <a16:creationId xmlns:a16="http://schemas.microsoft.com/office/drawing/2014/main" id="{F802F807-CB09-0E4E-CDC6-FB6486113BE3}"/>
                </a:ext>
              </a:extLst>
            </p:cNvPr>
            <p:cNvGrpSpPr/>
            <p:nvPr/>
          </p:nvGrpSpPr>
          <p:grpSpPr>
            <a:xfrm>
              <a:off x="4204686" y="3274244"/>
              <a:ext cx="94444" cy="89208"/>
              <a:chOff x="2936633" y="1618373"/>
              <a:chExt cx="94444" cy="89208"/>
            </a:xfrm>
          </p:grpSpPr>
          <p:cxnSp>
            <p:nvCxnSpPr>
              <p:cNvPr id="2251" name="Straight Connector 2250">
                <a:extLst>
                  <a:ext uri="{FF2B5EF4-FFF2-40B4-BE49-F238E27FC236}">
                    <a16:creationId xmlns:a16="http://schemas.microsoft.com/office/drawing/2014/main" id="{2536F1A4-60A6-D493-8931-CE16C65E5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2" name="Straight Connector 2251">
                <a:extLst>
                  <a:ext uri="{FF2B5EF4-FFF2-40B4-BE49-F238E27FC236}">
                    <a16:creationId xmlns:a16="http://schemas.microsoft.com/office/drawing/2014/main" id="{1EFDF850-051F-AFFE-5C37-E549D270B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3" name="Group 2252">
              <a:extLst>
                <a:ext uri="{FF2B5EF4-FFF2-40B4-BE49-F238E27FC236}">
                  <a16:creationId xmlns:a16="http://schemas.microsoft.com/office/drawing/2014/main" id="{6D9B1BA1-C4EF-B055-8F1E-6E2B6FB8E61F}"/>
                </a:ext>
              </a:extLst>
            </p:cNvPr>
            <p:cNvGrpSpPr/>
            <p:nvPr/>
          </p:nvGrpSpPr>
          <p:grpSpPr>
            <a:xfrm>
              <a:off x="4533717" y="3281896"/>
              <a:ext cx="94444" cy="89208"/>
              <a:chOff x="2936633" y="1618373"/>
              <a:chExt cx="94444" cy="89208"/>
            </a:xfrm>
          </p:grpSpPr>
          <p:cxnSp>
            <p:nvCxnSpPr>
              <p:cNvPr id="2254" name="Straight Connector 2253">
                <a:extLst>
                  <a:ext uri="{FF2B5EF4-FFF2-40B4-BE49-F238E27FC236}">
                    <a16:creationId xmlns:a16="http://schemas.microsoft.com/office/drawing/2014/main" id="{D31709C3-35FA-791E-543D-960E40DA6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5" name="Straight Connector 2254">
                <a:extLst>
                  <a:ext uri="{FF2B5EF4-FFF2-40B4-BE49-F238E27FC236}">
                    <a16:creationId xmlns:a16="http://schemas.microsoft.com/office/drawing/2014/main" id="{2185A352-F174-D2C9-7615-4F27626B0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6" name="Group 2255">
              <a:extLst>
                <a:ext uri="{FF2B5EF4-FFF2-40B4-BE49-F238E27FC236}">
                  <a16:creationId xmlns:a16="http://schemas.microsoft.com/office/drawing/2014/main" id="{C644B573-295C-C9FC-A2CF-F84BDDA19669}"/>
                </a:ext>
              </a:extLst>
            </p:cNvPr>
            <p:cNvGrpSpPr/>
            <p:nvPr/>
          </p:nvGrpSpPr>
          <p:grpSpPr>
            <a:xfrm>
              <a:off x="4858922" y="3224507"/>
              <a:ext cx="94444" cy="89208"/>
              <a:chOff x="2936633" y="1618373"/>
              <a:chExt cx="94444" cy="89208"/>
            </a:xfrm>
          </p:grpSpPr>
          <p:cxnSp>
            <p:nvCxnSpPr>
              <p:cNvPr id="2257" name="Straight Connector 2256">
                <a:extLst>
                  <a:ext uri="{FF2B5EF4-FFF2-40B4-BE49-F238E27FC236}">
                    <a16:creationId xmlns:a16="http://schemas.microsoft.com/office/drawing/2014/main" id="{4FBB2DA4-6163-A5F8-D269-49CD5F10B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8" name="Straight Connector 2257">
                <a:extLst>
                  <a:ext uri="{FF2B5EF4-FFF2-40B4-BE49-F238E27FC236}">
                    <a16:creationId xmlns:a16="http://schemas.microsoft.com/office/drawing/2014/main" id="{C5B792DD-10C9-266C-FD42-B70D83E64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9" name="Group 2258">
              <a:extLst>
                <a:ext uri="{FF2B5EF4-FFF2-40B4-BE49-F238E27FC236}">
                  <a16:creationId xmlns:a16="http://schemas.microsoft.com/office/drawing/2014/main" id="{5B5D1155-E3B0-EE65-1149-EFB4ADFCFC79}"/>
                </a:ext>
              </a:extLst>
            </p:cNvPr>
            <p:cNvGrpSpPr/>
            <p:nvPr/>
          </p:nvGrpSpPr>
          <p:grpSpPr>
            <a:xfrm>
              <a:off x="5191779" y="3216855"/>
              <a:ext cx="94444" cy="89208"/>
              <a:chOff x="2936633" y="1618373"/>
              <a:chExt cx="94444" cy="89208"/>
            </a:xfrm>
          </p:grpSpPr>
          <p:cxnSp>
            <p:nvCxnSpPr>
              <p:cNvPr id="2260" name="Straight Connector 2259">
                <a:extLst>
                  <a:ext uri="{FF2B5EF4-FFF2-40B4-BE49-F238E27FC236}">
                    <a16:creationId xmlns:a16="http://schemas.microsoft.com/office/drawing/2014/main" id="{808C405C-DDD1-E8A4-BA45-CA848236A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1" name="Straight Connector 2260">
                <a:extLst>
                  <a:ext uri="{FF2B5EF4-FFF2-40B4-BE49-F238E27FC236}">
                    <a16:creationId xmlns:a16="http://schemas.microsoft.com/office/drawing/2014/main" id="{24DBEAC0-9335-DE75-34A7-77B7BD53CC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2" name="Group 2261">
              <a:extLst>
                <a:ext uri="{FF2B5EF4-FFF2-40B4-BE49-F238E27FC236}">
                  <a16:creationId xmlns:a16="http://schemas.microsoft.com/office/drawing/2014/main" id="{17F9A257-CD3E-BF03-68D7-3A73F0172961}"/>
                </a:ext>
              </a:extLst>
            </p:cNvPr>
            <p:cNvGrpSpPr/>
            <p:nvPr/>
          </p:nvGrpSpPr>
          <p:grpSpPr>
            <a:xfrm>
              <a:off x="5520810" y="3209204"/>
              <a:ext cx="94444" cy="89208"/>
              <a:chOff x="2936633" y="1618373"/>
              <a:chExt cx="94444" cy="89208"/>
            </a:xfrm>
          </p:grpSpPr>
          <p:cxnSp>
            <p:nvCxnSpPr>
              <p:cNvPr id="2263" name="Straight Connector 2262">
                <a:extLst>
                  <a:ext uri="{FF2B5EF4-FFF2-40B4-BE49-F238E27FC236}">
                    <a16:creationId xmlns:a16="http://schemas.microsoft.com/office/drawing/2014/main" id="{DEAD22F5-C5FA-A946-6560-C01005C427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4" name="Straight Connector 2263">
                <a:extLst>
                  <a:ext uri="{FF2B5EF4-FFF2-40B4-BE49-F238E27FC236}">
                    <a16:creationId xmlns:a16="http://schemas.microsoft.com/office/drawing/2014/main" id="{A1A34486-BAAC-DF43-34C6-B5088336D3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36633" y="1618373"/>
                <a:ext cx="94444" cy="892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67" name="TextBox 2266">
            <a:extLst>
              <a:ext uri="{FF2B5EF4-FFF2-40B4-BE49-F238E27FC236}">
                <a16:creationId xmlns:a16="http://schemas.microsoft.com/office/drawing/2014/main" id="{895BB8CF-ABB2-7396-96A8-9E9E92193EF5}"/>
              </a:ext>
            </a:extLst>
          </p:cNvPr>
          <p:cNvSpPr txBox="1"/>
          <p:nvPr/>
        </p:nvSpPr>
        <p:spPr>
          <a:xfrm>
            <a:off x="3220869" y="1301728"/>
            <a:ext cx="110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Opt.</a:t>
            </a:r>
            <a:endParaRPr lang="en-US" dirty="0"/>
          </a:p>
        </p:txBody>
      </p:sp>
      <p:sp>
        <p:nvSpPr>
          <p:cNvPr id="2268" name="TextBox 2267">
            <a:extLst>
              <a:ext uri="{FF2B5EF4-FFF2-40B4-BE49-F238E27FC236}">
                <a16:creationId xmlns:a16="http://schemas.microsoft.com/office/drawing/2014/main" id="{28ECD717-297F-30DE-C8F2-168CE3298228}"/>
              </a:ext>
            </a:extLst>
          </p:cNvPr>
          <p:cNvSpPr txBox="1"/>
          <p:nvPr/>
        </p:nvSpPr>
        <p:spPr>
          <a:xfrm>
            <a:off x="3220869" y="1478270"/>
            <a:ext cx="142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Without</a:t>
            </a:r>
            <a:r>
              <a:rPr lang="zh-TW" altLang="en-US" dirty="0"/>
              <a:t> </a:t>
            </a:r>
            <a:r>
              <a:rPr lang="en-US" altLang="zh-TW" dirty="0"/>
              <a:t>Opt.</a:t>
            </a:r>
            <a:endParaRPr lang="en-US" dirty="0"/>
          </a:p>
        </p:txBody>
      </p:sp>
      <p:grpSp>
        <p:nvGrpSpPr>
          <p:cNvPr id="2319" name="Group 2318">
            <a:extLst>
              <a:ext uri="{FF2B5EF4-FFF2-40B4-BE49-F238E27FC236}">
                <a16:creationId xmlns:a16="http://schemas.microsoft.com/office/drawing/2014/main" id="{C9008A37-2A6E-9A34-57E8-631F304372EF}"/>
              </a:ext>
            </a:extLst>
          </p:cNvPr>
          <p:cNvGrpSpPr/>
          <p:nvPr/>
        </p:nvGrpSpPr>
        <p:grpSpPr>
          <a:xfrm>
            <a:off x="6468639" y="1164661"/>
            <a:ext cx="3985913" cy="3043036"/>
            <a:chOff x="6468639" y="1058792"/>
            <a:chExt cx="3985913" cy="3043036"/>
          </a:xfrm>
        </p:grpSpPr>
        <p:cxnSp>
          <p:nvCxnSpPr>
            <p:cNvPr id="2289" name="Straight Connector 2288">
              <a:extLst>
                <a:ext uri="{FF2B5EF4-FFF2-40B4-BE49-F238E27FC236}">
                  <a16:creationId xmlns:a16="http://schemas.microsoft.com/office/drawing/2014/main" id="{2B7A7D45-A58A-0153-2A68-FB9B7C71A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290" y="3506146"/>
              <a:ext cx="32942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Straight Connector 2294">
              <a:extLst>
                <a:ext uri="{FF2B5EF4-FFF2-40B4-BE49-F238E27FC236}">
                  <a16:creationId xmlns:a16="http://schemas.microsoft.com/office/drawing/2014/main" id="{A1DA486D-CE36-6A25-D9F5-66F0D849FD7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2643934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Straight Connector 2295">
              <a:extLst>
                <a:ext uri="{FF2B5EF4-FFF2-40B4-BE49-F238E27FC236}">
                  <a16:creationId xmlns:a16="http://schemas.microsoft.com/office/drawing/2014/main" id="{EC3DA6F1-CA6D-5F74-4578-3F94778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2379644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Straight Connector 2296">
              <a:extLst>
                <a:ext uri="{FF2B5EF4-FFF2-40B4-BE49-F238E27FC236}">
                  <a16:creationId xmlns:a16="http://schemas.microsoft.com/office/drawing/2014/main" id="{ABDC6817-2F56-5965-CE20-B0A535D686E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2093520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Straight Connector 2297">
              <a:extLst>
                <a:ext uri="{FF2B5EF4-FFF2-40B4-BE49-F238E27FC236}">
                  <a16:creationId xmlns:a16="http://schemas.microsoft.com/office/drawing/2014/main" id="{5F6F7D54-DFD3-C5B4-74C3-38A6C67746CC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1808136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Straight Connector 2298">
              <a:extLst>
                <a:ext uri="{FF2B5EF4-FFF2-40B4-BE49-F238E27FC236}">
                  <a16:creationId xmlns:a16="http://schemas.microsoft.com/office/drawing/2014/main" id="{E27E7CA7-FF00-005C-B545-54A9E7DFB83A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1528282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Straight Connector 2299">
              <a:extLst>
                <a:ext uri="{FF2B5EF4-FFF2-40B4-BE49-F238E27FC236}">
                  <a16:creationId xmlns:a16="http://schemas.microsoft.com/office/drawing/2014/main" id="{2C638081-BB54-D282-E47A-60C38792C9F3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1242371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3" name="TextBox 2272">
              <a:extLst>
                <a:ext uri="{FF2B5EF4-FFF2-40B4-BE49-F238E27FC236}">
                  <a16:creationId xmlns:a16="http://schemas.microsoft.com/office/drawing/2014/main" id="{2F37DB52-A1CD-39EB-6027-3E7EF407D7EB}"/>
                </a:ext>
              </a:extLst>
            </p:cNvPr>
            <p:cNvSpPr txBox="1"/>
            <p:nvPr/>
          </p:nvSpPr>
          <p:spPr>
            <a:xfrm>
              <a:off x="7582179" y="3480981"/>
              <a:ext cx="848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Twitter</a:t>
              </a:r>
            </a:p>
          </p:txBody>
        </p:sp>
        <p:sp>
          <p:nvSpPr>
            <p:cNvPr id="2274" name="TextBox 2273">
              <a:extLst>
                <a:ext uri="{FF2B5EF4-FFF2-40B4-BE49-F238E27FC236}">
                  <a16:creationId xmlns:a16="http://schemas.microsoft.com/office/drawing/2014/main" id="{ADF9D5CD-A060-9356-33C3-B75DF7AE7D47}"/>
                </a:ext>
              </a:extLst>
            </p:cNvPr>
            <p:cNvSpPr txBox="1"/>
            <p:nvPr/>
          </p:nvSpPr>
          <p:spPr>
            <a:xfrm>
              <a:off x="8593177" y="3480981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Idiada</a:t>
              </a:r>
              <a:endParaRPr lang="en-US"/>
            </a:p>
          </p:txBody>
        </p:sp>
        <p:sp>
          <p:nvSpPr>
            <p:cNvPr id="2275" name="TextBox 2274">
              <a:extLst>
                <a:ext uri="{FF2B5EF4-FFF2-40B4-BE49-F238E27FC236}">
                  <a16:creationId xmlns:a16="http://schemas.microsoft.com/office/drawing/2014/main" id="{8060A5E1-2AF5-CB81-0588-EB6D4FD9037C}"/>
                </a:ext>
              </a:extLst>
            </p:cNvPr>
            <p:cNvSpPr txBox="1"/>
            <p:nvPr/>
          </p:nvSpPr>
          <p:spPr>
            <a:xfrm>
              <a:off x="9594097" y="3490956"/>
              <a:ext cx="771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Arctur</a:t>
              </a:r>
              <a:endParaRPr lang="en-US"/>
            </a:p>
          </p:txBody>
        </p:sp>
        <p:sp>
          <p:nvSpPr>
            <p:cNvPr id="2279" name="TextBox 2278">
              <a:extLst>
                <a:ext uri="{FF2B5EF4-FFF2-40B4-BE49-F238E27FC236}">
                  <a16:creationId xmlns:a16="http://schemas.microsoft.com/office/drawing/2014/main" id="{F7AC81CB-77A2-A987-ECCA-FA1E5C2A90CC}"/>
                </a:ext>
              </a:extLst>
            </p:cNvPr>
            <p:cNvSpPr txBox="1"/>
            <p:nvPr/>
          </p:nvSpPr>
          <p:spPr>
            <a:xfrm>
              <a:off x="6879327" y="33294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2280" name="TextBox 2279">
              <a:extLst>
                <a:ext uri="{FF2B5EF4-FFF2-40B4-BE49-F238E27FC236}">
                  <a16:creationId xmlns:a16="http://schemas.microsoft.com/office/drawing/2014/main" id="{9DB6224B-57BD-ED86-D4FA-9BD428F9FFF9}"/>
                </a:ext>
              </a:extLst>
            </p:cNvPr>
            <p:cNvSpPr txBox="1"/>
            <p:nvPr/>
          </p:nvSpPr>
          <p:spPr>
            <a:xfrm>
              <a:off x="6879327" y="24569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6</a:t>
              </a:r>
            </a:p>
          </p:txBody>
        </p:sp>
        <p:sp>
          <p:nvSpPr>
            <p:cNvPr id="2281" name="TextBox 2280">
              <a:extLst>
                <a:ext uri="{FF2B5EF4-FFF2-40B4-BE49-F238E27FC236}">
                  <a16:creationId xmlns:a16="http://schemas.microsoft.com/office/drawing/2014/main" id="{5C9B2FB6-9244-D4FA-9D69-DB303D47A37E}"/>
                </a:ext>
              </a:extLst>
            </p:cNvPr>
            <p:cNvSpPr txBox="1"/>
            <p:nvPr/>
          </p:nvSpPr>
          <p:spPr>
            <a:xfrm>
              <a:off x="6880684" y="21908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8</a:t>
              </a:r>
            </a:p>
          </p:txBody>
        </p:sp>
        <p:sp>
          <p:nvSpPr>
            <p:cNvPr id="2282" name="TextBox 2281">
              <a:extLst>
                <a:ext uri="{FF2B5EF4-FFF2-40B4-BE49-F238E27FC236}">
                  <a16:creationId xmlns:a16="http://schemas.microsoft.com/office/drawing/2014/main" id="{9CE8F623-B9EC-E20B-10CD-447041FEC5CE}"/>
                </a:ext>
              </a:extLst>
            </p:cNvPr>
            <p:cNvSpPr txBox="1"/>
            <p:nvPr/>
          </p:nvSpPr>
          <p:spPr>
            <a:xfrm>
              <a:off x="6752365" y="19058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2283" name="TextBox 2282">
              <a:extLst>
                <a:ext uri="{FF2B5EF4-FFF2-40B4-BE49-F238E27FC236}">
                  <a16:creationId xmlns:a16="http://schemas.microsoft.com/office/drawing/2014/main" id="{7A9DF7BF-0F31-4737-4A71-E37A55494558}"/>
                </a:ext>
              </a:extLst>
            </p:cNvPr>
            <p:cNvSpPr txBox="1"/>
            <p:nvPr/>
          </p:nvSpPr>
          <p:spPr>
            <a:xfrm>
              <a:off x="6752365" y="16220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12</a:t>
              </a:r>
            </a:p>
          </p:txBody>
        </p:sp>
        <p:sp>
          <p:nvSpPr>
            <p:cNvPr id="2284" name="TextBox 2283">
              <a:extLst>
                <a:ext uri="{FF2B5EF4-FFF2-40B4-BE49-F238E27FC236}">
                  <a16:creationId xmlns:a16="http://schemas.microsoft.com/office/drawing/2014/main" id="{8CC1EBA5-47F2-2EE2-E2E6-0EF4A8CC16CB}"/>
                </a:ext>
              </a:extLst>
            </p:cNvPr>
            <p:cNvSpPr txBox="1"/>
            <p:nvPr/>
          </p:nvSpPr>
          <p:spPr>
            <a:xfrm>
              <a:off x="6752365" y="13426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14</a:t>
              </a:r>
            </a:p>
          </p:txBody>
        </p:sp>
        <p:sp>
          <p:nvSpPr>
            <p:cNvPr id="2285" name="TextBox 2284">
              <a:extLst>
                <a:ext uri="{FF2B5EF4-FFF2-40B4-BE49-F238E27FC236}">
                  <a16:creationId xmlns:a16="http://schemas.microsoft.com/office/drawing/2014/main" id="{18AEC939-A049-3C79-E7A2-E51F10976EAB}"/>
                </a:ext>
              </a:extLst>
            </p:cNvPr>
            <p:cNvSpPr txBox="1"/>
            <p:nvPr/>
          </p:nvSpPr>
          <p:spPr>
            <a:xfrm>
              <a:off x="6758383" y="10650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16</a:t>
              </a:r>
            </a:p>
          </p:txBody>
        </p:sp>
        <p:sp>
          <p:nvSpPr>
            <p:cNvPr id="2286" name="TextBox 2285">
              <a:extLst>
                <a:ext uri="{FF2B5EF4-FFF2-40B4-BE49-F238E27FC236}">
                  <a16:creationId xmlns:a16="http://schemas.microsoft.com/office/drawing/2014/main" id="{A11D9D6F-F48E-BC74-8432-4923FAC5376E}"/>
                </a:ext>
              </a:extLst>
            </p:cNvPr>
            <p:cNvSpPr txBox="1"/>
            <p:nvPr/>
          </p:nvSpPr>
          <p:spPr>
            <a:xfrm>
              <a:off x="8259817" y="3732496"/>
              <a:ext cx="109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Workload</a:t>
              </a:r>
            </a:p>
          </p:txBody>
        </p:sp>
        <p:sp>
          <p:nvSpPr>
            <p:cNvPr id="2287" name="TextBox 2286">
              <a:extLst>
                <a:ext uri="{FF2B5EF4-FFF2-40B4-BE49-F238E27FC236}">
                  <a16:creationId xmlns:a16="http://schemas.microsoft.com/office/drawing/2014/main" id="{C43FEA51-EDD7-A490-B03B-086AE8925BAC}"/>
                </a:ext>
              </a:extLst>
            </p:cNvPr>
            <p:cNvSpPr txBox="1"/>
            <p:nvPr/>
          </p:nvSpPr>
          <p:spPr>
            <a:xfrm rot="16200000">
              <a:off x="5365580" y="2161851"/>
              <a:ext cx="2575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Supported #rules (*1000)</a:t>
              </a:r>
            </a:p>
          </p:txBody>
        </p:sp>
        <p:sp>
          <p:nvSpPr>
            <p:cNvPr id="2301" name="TextBox 2300">
              <a:extLst>
                <a:ext uri="{FF2B5EF4-FFF2-40B4-BE49-F238E27FC236}">
                  <a16:creationId xmlns:a16="http://schemas.microsoft.com/office/drawing/2014/main" id="{28EA44BD-1E26-D826-BDA6-4DD31ED5975F}"/>
                </a:ext>
              </a:extLst>
            </p:cNvPr>
            <p:cNvSpPr txBox="1"/>
            <p:nvPr/>
          </p:nvSpPr>
          <p:spPr>
            <a:xfrm>
              <a:off x="6879327" y="27561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  <p:sp>
          <p:nvSpPr>
            <p:cNvPr id="2302" name="TextBox 2301">
              <a:extLst>
                <a:ext uri="{FF2B5EF4-FFF2-40B4-BE49-F238E27FC236}">
                  <a16:creationId xmlns:a16="http://schemas.microsoft.com/office/drawing/2014/main" id="{B17F4EBD-AA87-4B9D-6FBA-EF6C92D2F35A}"/>
                </a:ext>
              </a:extLst>
            </p:cNvPr>
            <p:cNvSpPr txBox="1"/>
            <p:nvPr/>
          </p:nvSpPr>
          <p:spPr>
            <a:xfrm>
              <a:off x="6879327" y="30439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cxnSp>
          <p:nvCxnSpPr>
            <p:cNvPr id="2306" name="Straight Connector 2305">
              <a:extLst>
                <a:ext uri="{FF2B5EF4-FFF2-40B4-BE49-F238E27FC236}">
                  <a16:creationId xmlns:a16="http://schemas.microsoft.com/office/drawing/2014/main" id="{6B686383-E7F2-E322-E021-3A408418B5B8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2942108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7" name="Straight Connector 2306">
              <a:extLst>
                <a:ext uri="{FF2B5EF4-FFF2-40B4-BE49-F238E27FC236}">
                  <a16:creationId xmlns:a16="http://schemas.microsoft.com/office/drawing/2014/main" id="{2A18B751-4E86-85CA-DC5D-6B31F67F544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3228355"/>
              <a:ext cx="612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Straight Connector 2287">
              <a:extLst>
                <a:ext uri="{FF2B5EF4-FFF2-40B4-BE49-F238E27FC236}">
                  <a16:creationId xmlns:a16="http://schemas.microsoft.com/office/drawing/2014/main" id="{777315E2-9654-FAA5-D7B8-B6EE8DA41DFD}"/>
                </a:ext>
              </a:extLst>
            </p:cNvPr>
            <p:cNvCxnSpPr>
              <a:cxnSpLocks/>
            </p:cNvCxnSpPr>
            <p:nvPr/>
          </p:nvCxnSpPr>
          <p:spPr>
            <a:xfrm>
              <a:off x="7160290" y="1235349"/>
              <a:ext cx="0" cy="22762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9" name="Rectangle 2308">
            <a:extLst>
              <a:ext uri="{FF2B5EF4-FFF2-40B4-BE49-F238E27FC236}">
                <a16:creationId xmlns:a16="http://schemas.microsoft.com/office/drawing/2014/main" id="{2FC73336-4790-BC13-249C-D556E082864B}"/>
              </a:ext>
            </a:extLst>
          </p:cNvPr>
          <p:cNvSpPr/>
          <p:nvPr/>
        </p:nvSpPr>
        <p:spPr>
          <a:xfrm>
            <a:off x="7652856" y="2888583"/>
            <a:ext cx="335367" cy="72234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Rectangle 2309">
            <a:extLst>
              <a:ext uri="{FF2B5EF4-FFF2-40B4-BE49-F238E27FC236}">
                <a16:creationId xmlns:a16="http://schemas.microsoft.com/office/drawing/2014/main" id="{D6B25590-4F8A-BE34-8A93-5909696D3383}"/>
              </a:ext>
            </a:extLst>
          </p:cNvPr>
          <p:cNvSpPr/>
          <p:nvPr/>
        </p:nvSpPr>
        <p:spPr>
          <a:xfrm>
            <a:off x="7995898" y="2711273"/>
            <a:ext cx="316399" cy="899654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Rectangle 2310">
            <a:extLst>
              <a:ext uri="{FF2B5EF4-FFF2-40B4-BE49-F238E27FC236}">
                <a16:creationId xmlns:a16="http://schemas.microsoft.com/office/drawing/2014/main" id="{7A4D2AB0-4E96-1732-DBCC-A21050E432F0}"/>
              </a:ext>
            </a:extLst>
          </p:cNvPr>
          <p:cNvSpPr/>
          <p:nvPr/>
        </p:nvSpPr>
        <p:spPr>
          <a:xfrm>
            <a:off x="8643456" y="3435317"/>
            <a:ext cx="335367" cy="17560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Rectangle 2311">
            <a:extLst>
              <a:ext uri="{FF2B5EF4-FFF2-40B4-BE49-F238E27FC236}">
                <a16:creationId xmlns:a16="http://schemas.microsoft.com/office/drawing/2014/main" id="{86031756-C0A7-6679-17D9-AE5A11B13D97}"/>
              </a:ext>
            </a:extLst>
          </p:cNvPr>
          <p:cNvSpPr/>
          <p:nvPr/>
        </p:nvSpPr>
        <p:spPr>
          <a:xfrm>
            <a:off x="8986498" y="2195892"/>
            <a:ext cx="316399" cy="1415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 2312">
            <a:extLst>
              <a:ext uri="{FF2B5EF4-FFF2-40B4-BE49-F238E27FC236}">
                <a16:creationId xmlns:a16="http://schemas.microsoft.com/office/drawing/2014/main" id="{19AC88F5-B7AD-4B49-26D8-D70EBC5134FC}"/>
              </a:ext>
            </a:extLst>
          </p:cNvPr>
          <p:cNvSpPr/>
          <p:nvPr/>
        </p:nvSpPr>
        <p:spPr>
          <a:xfrm>
            <a:off x="9630843" y="3257875"/>
            <a:ext cx="335367" cy="35305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BA3AE6EC-6AAE-2929-3301-750CEB196514}"/>
              </a:ext>
            </a:extLst>
          </p:cNvPr>
          <p:cNvSpPr/>
          <p:nvPr/>
        </p:nvSpPr>
        <p:spPr>
          <a:xfrm>
            <a:off x="9973885" y="2195892"/>
            <a:ext cx="316399" cy="141503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Rectangle 2314">
            <a:extLst>
              <a:ext uri="{FF2B5EF4-FFF2-40B4-BE49-F238E27FC236}">
                <a16:creationId xmlns:a16="http://schemas.microsoft.com/office/drawing/2014/main" id="{3BBFA8D6-3704-0776-B861-75AB8F3B8EB9}"/>
              </a:ext>
            </a:extLst>
          </p:cNvPr>
          <p:cNvSpPr/>
          <p:nvPr/>
        </p:nvSpPr>
        <p:spPr>
          <a:xfrm>
            <a:off x="7365688" y="1450245"/>
            <a:ext cx="418704" cy="83742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Rectangle 2315">
            <a:extLst>
              <a:ext uri="{FF2B5EF4-FFF2-40B4-BE49-F238E27FC236}">
                <a16:creationId xmlns:a16="http://schemas.microsoft.com/office/drawing/2014/main" id="{6E6D8AEC-5AB3-E830-1607-FCAAAB858157}"/>
              </a:ext>
            </a:extLst>
          </p:cNvPr>
          <p:cNvSpPr/>
          <p:nvPr/>
        </p:nvSpPr>
        <p:spPr>
          <a:xfrm>
            <a:off x="7365688" y="1615073"/>
            <a:ext cx="418704" cy="8374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TextBox 2316">
            <a:extLst>
              <a:ext uri="{FF2B5EF4-FFF2-40B4-BE49-F238E27FC236}">
                <a16:creationId xmlns:a16="http://schemas.microsoft.com/office/drawing/2014/main" id="{156AAD4F-A00B-865D-AC1E-DB72F865B464}"/>
              </a:ext>
            </a:extLst>
          </p:cNvPr>
          <p:cNvSpPr txBox="1"/>
          <p:nvPr/>
        </p:nvSpPr>
        <p:spPr>
          <a:xfrm>
            <a:off x="7787772" y="1301728"/>
            <a:ext cx="110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Opt.</a:t>
            </a:r>
            <a:endParaRPr lang="en-US" dirty="0"/>
          </a:p>
        </p:txBody>
      </p:sp>
      <p:sp>
        <p:nvSpPr>
          <p:cNvPr id="2318" name="TextBox 2317">
            <a:extLst>
              <a:ext uri="{FF2B5EF4-FFF2-40B4-BE49-F238E27FC236}">
                <a16:creationId xmlns:a16="http://schemas.microsoft.com/office/drawing/2014/main" id="{2CE3DDC9-75BA-5BDA-7DCC-34ADA65E3006}"/>
              </a:ext>
            </a:extLst>
          </p:cNvPr>
          <p:cNvSpPr txBox="1"/>
          <p:nvPr/>
        </p:nvSpPr>
        <p:spPr>
          <a:xfrm>
            <a:off x="7787772" y="1478270"/>
            <a:ext cx="142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Without</a:t>
            </a:r>
            <a:r>
              <a:rPr lang="zh-TW" altLang="en-US" dirty="0"/>
              <a:t> </a:t>
            </a:r>
            <a:r>
              <a:rPr lang="en-US" altLang="zh-TW" dirty="0"/>
              <a:t>Opt.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7" grpId="0"/>
      <p:bldP spid="2267" grpId="0"/>
      <p:bldP spid="2268" grpId="0"/>
      <p:bldP spid="2309" grpId="0" animBg="1"/>
      <p:bldP spid="2310" grpId="0" animBg="1"/>
      <p:bldP spid="2311" grpId="0" animBg="1"/>
      <p:bldP spid="2312" grpId="0" animBg="1"/>
      <p:bldP spid="2313" grpId="0" animBg="1"/>
      <p:bldP spid="2314" grpId="0" animBg="1"/>
      <p:bldP spid="2315" grpId="0" animBg="1"/>
      <p:bldP spid="2316" grpId="0" animBg="1"/>
      <p:bldP spid="2317" grpId="0"/>
      <p:bldP spid="23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4439" y="184028"/>
            <a:ext cx="10763122" cy="7429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>
                <a:latin typeface="Tahoma" pitchFamily="34" charset="0"/>
                <a:ea typeface="Tahoma" pitchFamily="34" charset="0"/>
                <a:cs typeface="Tahoma" pitchFamily="34" charset="0"/>
              </a:rPr>
              <a:t>Resource usage   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0C3271-BFFA-D44B-D4A3-69EF738299CD}"/>
              </a:ext>
            </a:extLst>
          </p:cNvPr>
          <p:cNvSpPr txBox="1">
            <a:spLocks/>
          </p:cNvSpPr>
          <p:nvPr/>
        </p:nvSpPr>
        <p:spPr>
          <a:xfrm>
            <a:off x="1000124" y="4797287"/>
            <a:ext cx="10639425" cy="1651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Authentication does not cost much switch resource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ACL costs more on TCAM for matching ranges of addresses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Monitoring and Logging costs Meter ALU which is for saving stats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721DF58-5305-4D35-D66B-B1F951ED839F}"/>
              </a:ext>
            </a:extLst>
          </p:cNvPr>
          <p:cNvGraphicFramePr>
            <a:graphicFrameLocks noGrp="1"/>
          </p:cNvGraphicFramePr>
          <p:nvPr/>
        </p:nvGraphicFramePr>
        <p:xfrm>
          <a:off x="2507488" y="1812855"/>
          <a:ext cx="7546277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877">
                  <a:extLst>
                    <a:ext uri="{9D8B030D-6E8A-4147-A177-3AD203B41FA5}">
                      <a16:colId xmlns:a16="http://schemas.microsoft.com/office/drawing/2014/main" val="34998061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178428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8198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22724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5848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Hash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Meter ALU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4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/>
                        <a:t>Auth.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8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/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0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/>
                        <a:t>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/>
                        <a:t>Log.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13763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6191B9-41E6-AB0D-9F62-91041551A53D}"/>
              </a:ext>
            </a:extLst>
          </p:cNvPr>
          <p:cNvGraphicFramePr>
            <a:graphicFrameLocks noGrp="1"/>
          </p:cNvGraphicFramePr>
          <p:nvPr/>
        </p:nvGraphicFramePr>
        <p:xfrm>
          <a:off x="3551365" y="2216251"/>
          <a:ext cx="6502400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672735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574376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9408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14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4.17 %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2.08 %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3513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24B655-8303-6D32-56B3-D47C82095A01}"/>
              </a:ext>
            </a:extLst>
          </p:cNvPr>
          <p:cNvGraphicFramePr>
            <a:graphicFrameLocks noGrp="1"/>
          </p:cNvGraphicFramePr>
          <p:nvPr/>
        </p:nvGraphicFramePr>
        <p:xfrm>
          <a:off x="3551365" y="2610422"/>
          <a:ext cx="650240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672735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574376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9408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14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10.52 %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68.75 %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27.78 %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2023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5D07A2-96CF-C6E7-9CFC-D20555E103C9}"/>
              </a:ext>
            </a:extLst>
          </p:cNvPr>
          <p:cNvGraphicFramePr>
            <a:graphicFrameLocks noGrp="1"/>
          </p:cNvGraphicFramePr>
          <p:nvPr/>
        </p:nvGraphicFramePr>
        <p:xfrm>
          <a:off x="3551365" y="3004593"/>
          <a:ext cx="6502400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672735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574376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9408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14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26.56 %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7.64 %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16.39 %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FF0000"/>
                          </a:solidFill>
                        </a:rPr>
                        <a:t>27.08 %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4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12.29 %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11.46 %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12.22 %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68.75 %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7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5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99482" y="152400"/>
            <a:ext cx="7793037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Summary</a:t>
            </a:r>
          </a:p>
        </p:txBody>
      </p:sp>
      <p:sp>
        <p:nvSpPr>
          <p:cNvPr id="2050" name="AutoShape 2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data:image/jpeg;base64,/9j/4AAQSkZJRgABAQAAAQABAAD/2wCEAAkGBhQQEBEQERAQDw8QFRAQFRUWFhQVEBEVFhAWFhgRFRIXGyYeFxojGRYZIDEgJCcpLC4sGB4xNTAqNSYrLCkBCQoKBQUFDQUFDSkYEhgpKSkpKSkpKSkpKSkpKSkpKSkpKSkpKSkpKSkpKSkpKSkpKSkpKSkpKSkpKSkpKSkpKf/AABEIAKIBNwMBIgACEQEDEQH/xAAbAAEBAAMBAQEAAAAAAAAAAAAABQMEBgECB//EAEwQAAIBAwEDBQoJCwMCBwAAAAECAwAEERIFEyEGFCIxQSMyNFFUYXSUs9MHFRYzU3GjtLUkNUJzgYKRk9HS1FJyhGKhFyVjZIOkwf/EABQBAQAAAAAAAAAAAAAAAAAAAAD/xAAUEQEAAAAAAAAAAAAAAAAAAAAA/9oADAMBAAIRAxEAPwD9E5J8k7N7CydrKzZmtrZmYwRFmJgQkklckk1V+R1j5BZerw/205G/m6x9FtfYJVigj/I6x8gsvV4f7afI6x8gsvV4f7asUoI/yOsfILL1eH+2pHKvkxaRWrSR2drHIslsVZIYldTzqPiGC5FdfUHlwTzGXAydVvgE4BPOY8AnBx9eKD3lXysj2ekTyANvJApGtUKxgapJel32heOkcSSAOutS75eRxzmPdyGJVuAZNPB5Yp4IdzEP0yZJtHYMjt4kbF3ZyytqksbSRtDxdK4YjQ5BZcGDHHSM/UKmjkiBq/8ALrfpKU8NuOiC0bEp3PoMWiRiy4YsoOc8aDLF8IcSxs88UsRUz5GnIRUvZLWMOxICu7oBjOAT14BYbC/CBbFWdd4yJbreE6QO5scDCkgk5zkgaRg5YVgTk4QjRjZ9vpYaT+Vzlvn2n1a91qDb1mfVnOTnNfbbDkLBzaqXVDErHaF2XVTjJVimVY6Rlx0jjiaD75TctOZ20FwsO9E+cKX06QLaSbJaNZAeEeOHR45LAcay3PLm3jV2bedATkgL9DJDG/SzpwGnTpE6cZOQATWtcbAZ4IrdrC3EMHCNVu5k0DdtGRqWIMQUdlOTxDHOaxjkyQ7yLYQRvIGQlL24jwGKFgmiMbvJjTOnGcec0HVW84dFcAgMqsM4yMjPYSO3sNZKgxSTW0IVbW1hggQADnLhY40X9R1BR/2rBsOa83W8a2i1zs05DXDhkD8Vj07k40ppXA/0nx0HS0qFc7XuY2hQ2sGZ3MS4uGwCIZJcnuHViM/tIrY51d+TW/rLe4oKtKlc6u/Jrf1lvcU51d+TW/rLe4oKtKlc6u/Jrf1lvcU51d+TW/rLe4oKtK5fbV7dNurcQQq87jvbl9W7jIeQ5EIKggBMjqMgqnzq78mt/WW9xQVaVK51d+TW/rLe4rWvNsXMRiDWsB3sghXFw3BirNk9w6sKaC9SpXOrvya39Zb3FOdXfk1v6y3uKCrSpXOrvya39Zb3FOdXfk1v6y3uKCrSpXOrvya39Zb3FOdXfk1v6y3uKCrSuXgvLqW6kYQQ6bZdxp5w4QySBJGJ7j0iE3YHDhrbx1T51d+TW/rLe4oM+3fBbj9TN7NqkbF5I2TW1uxsbMsYoSSYISSTGvEnTWltbaW0SbuNrK2FoIHO85wQwJibUFG7Jkxw/RUccZOK6TYXgtt+ph9mtBq/I6x8gsvV4f7afI6x8gsvV4f7asUoI/yOsfILL1eH+2nyOsfILL1eH+2rFKD88+FLkzaRbJupIrO1jkXcYZIYlYZuYgcMFyOBI/bSqfwufme7/wCP96ipQWORv5usfRbX2CVYqPyN/N1j6La+wSrFApXma9zQKhctfApP99t96iq7ULlr4FJ/vtvvUVBdpXPco9rTRzwQwyW8Ikju5neZGdBuRFheEiaQd4cnj1dVRf8AxMJQFLXVKYraXSZCFDSSWyPEzlMBl5yvAZ6uIXIyHd0qDsnlStxPdQBMG2AOoEskgMksfA6RxDwsDjI7M5BA5vYXwlOYGe7jTeCGW5GjEXRS1t5gpVnYZYz4UhuIUZAPCg/QqVK2Rtzfy3ERjMT276NLE62Qs4WbTgDQ2g4ILA4I4EECrQfLoCCCAQeBB4gjxEV9UrwNQSttfPWHpL/h91VapO2vnrD0l/w+6qtQKUpQKUpQfJQZzgZGRntAOMjP7B/AV9V4WxxNe0Co/KDv7L0qP2MtWKj8oO/svSo/Yy0FilKUClKUClKUHyqAZwAMnJx2nx19V5q7O2vaDQ294Lc/qZvZNTYPgtt+ph9mtNveC3P6mb2TU2D4JbfqYfZrQb9K461+EuFt1rR4tb3iyFiMQJbwtLvXIHEMgUjH+rzGtxfhCtCEIeVteRhYZXKnfCLDBVOkmRlUDtLDFB0tKgx8trVigDv0wpzu5AqFtemORtOEc6G6J48POM5LHldbzFAjSBpDEEVo5Edt5G8iMFZQdJSNznq6J8VBJ+Fz8z3f/H+9RUrz4XPzPd/8f71FXtBY5G/m6x9FtfYJVc1I5G/m6x9FtfYJVig/PninaB1AvztIyxCXL3iWxQ7Rj1BHTuapuuox9IJqzx1VsWkV3DLHavJdTvvbN97iQwtCkR32ZTkAahjSx1N0TxJzXc4pig8FQuXGeYy6catVvjOcZ5zHjIHZmr1QuWvgUn++2+9RUEpdiX88shvF2VPGhU2+YHcJ16iAzalbgueJHAYxxrcl5PzOzu0eymeQFXY2zlnUgAqzF8sMADB8QrpqUHOW+xbiNmeNdmRu+dTLbyKz5OTqYSZPHjxrCOS8gQR7jZG7Vi4TmraAxXSWC68AkcM+KuppQc/b7Muoy7R/F0bSMXcrBIpkY9bMRJ0j5zWfdX30ll/Km97VmlBCuXvI0eRpbIKis7YinJwoycASceArV2LY3yRBmazWSYtPIDHMWDyHUUJ3nHSMIPMorp6UHJ7WjvN9ZZks884fTiObAPMbnr7pxGM/9qp7q++ksv5U3va+9tfPWHpL/h91Vag5LYe3bq7a5WOWxzaTyWr9zlOWRVJPzvAZYj901U3V99JZfypve188m7KON7zdxxx5uGB0qq5AijIBwOPFmP7T46t0EbdX30ll/Km97TdX30ll/Km97VmlBye2YryQxWxe0ImbW2IpsCOIq7au6cQzaEI7Q58Rqnur76Sy/lTe9qxivaCNur76Sy/lTe9qXtyO81WmqSzP5SmMRzDB3UvE906uuutqPyg7+y9Kj9jLQebu++ksv5U3vambJ25c3Mt3DHNYl7OVYH7nKckxK+cbzgMll+tDXWVF2FYxxz3zJGiMZ1BKqAT+SQPxIHHpOzfWxPaaD3dX30ll/Km97TdX30ll/Km97VmlBG3V99JZfypve03V99JZfypve1ZpQcnbQ3st1JLrs/ycc3QmObSSwSSRlG8/Vrnxow8dU91ffSWX8qb3tWMV7QcVtWLan5UXksOZ7h+G7l3pO6bVow/Af7ieOeAFV9l7bjjS0tzrMjW8Eh0qzLGhTAeRhwVSVIz5jW/t7wW5/Uzezaoicm+dR2EjSBEhhhOFQb7O64qs+cqjAgMuCCB2UGve2Gy4njSQQqZ1ZdRk6DKsDoEkcvjjHdMAD16x4hihbbHs9YjEolmiMceGnaSZSkouURgWzkNFqwexT2ZqQfgzyuDdlmKtEWMMZG7a0jtiAueDbuPvuPEngR0az33IIskyxzsm9lt5ExlRb6XIllXi2Znid1LAKG4E8csQ+5bDZkbBzNCukxLjnB0FpS5iZ0D4Ld0fSxHUeHejG0lvZRXC3ZuLdeawjZ65kjxFhtRRnLd/gAYPEDV/qNYX5CjXI0c25RntJY4lTuKPbujK7IWwzFUCZGjo4zkgGte0+DWOMad6SoeRlJUmTS0FzEFdmchtPOWIIC9XVkk0GP4Ub2ObYt40UiSqDCpKMrAMLuLKkqeseKlafwgbEW12LfqhyJGs2xgKF0c0gAAHmhB/bSg6vkb+brH0W19glWKj8jfzdY+i2vsEqxQKUpQKhctfApP99t96iq7UHlwCbGUA6SWtwDjODzmPBwev6qDDym2oY54I2uuY28iTu0/chmRDHog1zKyLlWduIydHDqNSJeX8ivJGkcMxVt0oMhEoxdW8AlnCoQiSCbWpA6gOvPClYcn79ZZ2l2nvUcoYxzeMbsDVldGcdo6XWe3qFUPiq58u+wioOd+XFzvHTd2uoLboqFpFLSvtWSyeQNgkxDSrd7kalB668bltNJKIlEaEXEEbaCWeNRtFbdop1ZegZFJde3Abxaj0fxVc+XfYRU+Krny77CKg5bbvLSe2v7hARJDDE8gh6GW02LzcQF3ijUvzmSo73GWBFG15e724hjUQ7iae5t1dX1s+7ICMiLxKt0jrAKjGCRkGrHxVc+XfYRU+Kbny7q/9CKgs18JKGJAIJU6Tgg6TgHB8RwQf2iotzZXMaM5vWYIrMQtvGznAzhVHWeHVWvsfYV1HCuq80SPmWQCGM90kOtxntAYkDzAUG/tr56w9Jf8AD7qq1cntbZ1yJrLN7km4cDuMfRPMbk58/AEftqp8V3Xl/wBhFQfew+/u/SX9jFVWuV2Ps65LXWL3GLhge4R8TuYuNa3Kzas2zoUmlv8Ag80EPGCPqeQB2/dj1v8Au0HZ0qMNmXXl/wBhF/Wvfiu68v8AsIqCrNMqKWZgqqMkkgADxknqr7rltqbIupHhhN2zRs+9kbcR6VERV1BPjMmjh2gP4qofFd15f9hFQWaj8oO/svSo/Yy0+K7ry/7CKpW3NnXIa0ze6s3KAdxj4HdS8fPQdbUvZPz176Qn3G2rH8V3Xl/2EVTtmbOuTLeYvcEToCdxH0jzO3OfNwIH7KDqaVxnK/ac+zrVrl77IVokC7iPLa5ApxjiSF1N+6asps+5YAjaGQcEEQREEHqIOaC1So/xXdeX/YRU+LLry/7CKgqNOoYIWAZgxC5GohcZIHbjI/iKyVytrsi6e4lla7Zd2BbxkwR9JcK7uAewsQvn3VUviu68v+wioNnb3gtz+pm9k1Ng+C236mH2a1zW1dhXy86lbaebYwONzuIzqIibLaie556sL19fXXTbB8Ftv1MPs1oN6lKUClKUHH/C5+Z7v/j/AHqKlPhc/M93/wAf71FSgcluV9pHY2cb3MSOlvbIykkMrLCoKkY4EEVU+W9l5XD/ABP9KuYpigh/Ley8rh/if6U+W9l5XD/E/wBKuYpigh/Ley8rh/if6VK5T8qbWe2aKK4jkkeS2CquSzflMZ4DHiFdjilApSlApSlApSlApSmaCNt+ULLYMxCqLluJOBxsboDifGSB+2rNc5ylXXdbMiMZZOcSTFuOlWis5zGvnJY5x/0GuizQSdhyDeXi5GoXBYjPEAxRgEjxEqf4HxVk2+QIgzYAWW1JJ6gOdRZJPYMddaHJAajezNGY5JrqQkHvtKxRpHkHqO7CkjsLGsnLBN5DFDoLpPcWkcnWFWPnCMxY+I4C47ddBcjIIBGMEDGOrHmr6rwV7QMUpmlAqJymlCG0ZmCqtyhJJAAG5l4knqq3XN8rlDybPhZC6NdxyMf0V3UbuoJ7SX08O0BvFQdJUnZMo5xepka99G2nPS0mytwGx4sgjPmNVa5/kwuqfaMzRmN5LlU451GOK1hWMkHqzlmx/wBdBv8AKADcEnHB4T9Xdk//ACt+F1ZVKEFCAVIxpIIyCCOzFROWa67Uw6GdZ5IIXxkaY2mXeOWHV0A2P+oqO2rqgAYGABwxQe0pmlAxSlKDR24ubW4ABJMUwAHWe5twqLsbllZpbQK11EGWKJSCTkERgEHhXUUxQQ/lvZeVw/xP9KfLey8rh/if6VcxTFBD+W9l5XD/ABP9KfLey8rh/if6VcxTFB+d/CZymtrjZdzDDOksr7nSiZZ2xcxscADjgAn9lK/RMUoFKUoFKUoFKUoFKUoFKUoFae15AtvMxkaECOQmRRl4wEPTUY4kdY+qtytHbrILW4Mqs0QilLqpwzLuzqAPYSM0GNti5jWPnF0NLFtYkO8Oc9EtjiPNS42LrVF5xdJuxpyshDP53OOkfPVGoI21cyS3CQWsDpbybks9w0bM25jkJ0CBsDugHX2UGDlFboLuwdriRCZ+83gVMC0uOOg+Niqk9urHbVdNlYlM2+uDkk6C5MPEYxox1Vzm2tjXV1NZzSWVmWspjOubpznMTLpzzbh09D//ABiq/PL7yO09bk/xqDU5NWiF73TczSapXX50NpDRR4dcdR4EA+bzV9bYsFhgKNcz90mtelJL0103MZJRj1YGSfqrR5P7GurJrpo7Kzzd3El035U4wWVRp8G4jIJ/eNOU+x7raEKQzWVmVSa3n43Tn5uUMVxzb9JdSfUxoOgGxsxCPnFz32vXvO6Hh3uvHe+ak+xdaRpzi6XdgjUshDvnHFzjpHhWtzy+8jtPW3/xa2NhbVa4WXeRLDJDK8DKrmRSVVTqDlVyMMOyg+7jY+t1ff3K6Qo0rIQjaTnLLjiT219DZXdt9vrjrzu9Z3Pe4xox1dv11vUoJ9vsfQztv7l9YYYaQlV1HrUY4EdlQtvbPSLmyNdT90uYzqebpoFilyyMervhn6xVBts3DzXEUFtDItu6RlpLhoyzNBHLwQQvwxIB19hqVyg2NdXrWrSWVn+SXEd0v5U5yUVhp8G6iSD+6KDoPibuW65xdd9r17w73qxp1Y73zVI2Xs9JXuo1up8xzjik3dGBtLcZcjrwykfsI7K3ueX3kdp63J/i1I2Lse6tZryeOysw17Ms74unGMRKunPNuPS1v9choKPKaxURo7XEyaTAgG90o+JlOWB75sAk+YVRGzQ0onE85BwwQSdwI04HR7Qeuud5VbHutoWzWstnaaGaJ886c40Sq/D8m7QCv1MarLd3w4CytAB/7t+H/wBWg3YNkaJGk39w2rV0WkJjGo9i44Y7K0xE1rLAiyTTi4kaNt65fQFt5ZAV8RLKBWfYm1HmM6yxLDJby7lgshkQ5gilDByinqlAxjsrLfySCW2EYOhpHEuACAnN5SMns7oEoN+lKUClKUClKUClKUClKUClKUClKUClKUClKUClKUCtDbswS1uHKLIEilYo3euBGTpPmPVW/WntmR1t5miGqVY5CgxqJcISo09vHHCg26icnPnto+ln7lbVbqJyc+e2j6WfuVtQXKUrS2ltVYGgVlZjcSrAunHRZkdtTZI4YQ9WT1cKDdpXOT8tokkKGOUorsjSALu0VZUhMrEsDp3zFOAJ7m5xgZro6BULkx3196ZN7KKrtQuTHfX3pk3soqC7SlKCJsLwnaXpEP4fbVbqJsLwnaXpEP4fbVboFK0tqbUW3EZZWYSywwDTjg0rhFY5I4Anjjj5qlXvLWKJ3UxyssRl1uoUoqRCLezHLDoo0qqcZbIfAOk0HRUpSgi7B8I2j6Un4faVt38LtLbFGwiSO0g1Y1KbeVQMfpdMqcebPZWpsHwjaPpSfh9pWxtO3DTWjF1QxyyMqnrkJtZl0r5wGLfUpoKVKUoFKUoFKUoFKUoFKUoFKUoFKUoFKUoFKUoFKUoFae2EdreZYSRMY5BGQQCHKHSQT1ccca3K0duwa7W4TWseuKVdbHCplCNTHsA66DdqJyc+e2j6WfuVtVuonJz57aPpZ+5W1BT2jtGO3jaaVwkaYyxycZYKBgcSSSBgeOptwsW0I4pIZ+MEpkRlAIWZY3TTJGwzw1kleieriKz8pNltc2zxIyo5aF1LAlcxzpIAQCDg6McPHXOXnICSaeO6knRpd9v5EAdIQQLdUaPDFtSrbKMk9LU3ejhQUZ+SVvi1jLyroVINIIxcqjCbTN0T+lGWJBUnLDJ1YrpA47CDmuJm+DlmjMfOsYM0cbaTqitjaXEMNuOkM6DcMc8Mjhw4Gs9pyHZby3uzzeMQqE3UKtHFEQZuMQHY4l6QPDIzx4YDsahcmO+vvTJvZRVdqFyY76+9Mm9lFQbNxe3I32i1jbS8SxZmC71G07x26HQK5bC8c47M1tW00pkmV4lSJSgicPqaUFMsWTA0Ybh1nPXW1SgibC8J2l6RD+H21U7++SCN5pWCRRgszHOFA7eFTNheE7S9Ih/D7atnlHss3VrPbqwRpUKhiCVB6wSAckcKDXlaHaESmObIhmik6PArLEwdY5EYZHHBK8Dg9YzmtK55Jwbq3hkllyFe3Yrgc6EpEsyygq2BI8eokYPEgMM8Zu1fg/luZBcSzxmYyiR0USJCAsaIhQhi2tNBOvrOth0eFZZvg9LagLkookfdYXDW8DRXAEKEHrElySD/AKY4xjo5oOyDjxivquKt+QTC4tJzzaMWwVd3CjxRKVctvYwDkM4OGB4HC5Jxx7Wgi7B8I2j6Un4faVsbTVDNaa2YOJZDGAMhm5rMCGPYNGo/WBWvsHwjaPpSfh9pWztORBNaB0LM0sgjOcCNuazEsR25QMv73moKNKUoFKUoFKUoFKUoFKUoFKUoFKUoFKUoFKUoFKUoFaO3UVrW4EjFIzFKHYDJVTGdTAduBk1vVobdZBa3BkDNEIpS4U4YruzqAPYcZoN6onJz57aPpZ+5W1W656OyvIJrpoUtJI7ibfgvLKjr3CKMqVWJh1x5zntoOipUTf7Q+gsPWJ/8em/2h9BYesT/AOPQW6VE3+0PoLD1if8Ax6b/AGh9BYesT/49BbqFyY76+9Mm9lFX1v8AaH0Fh6xP7isnJ3Z0sSztPuxJPPJORGWZFDKihdTKpPe+LtoK9KUoImwvCdpekQ/h9tVuue5ldw3F08CWskdxJHKN5LKjqVtooiuFiYH5vOc9tZt/tD6Cw9Yn/wAegt0qJv8AaH0Fh6xP/j03+0PoLD1if/HoLdKib/aH0Fh6xP8A49N/tD6Cw9Yn/wAeg92D4RtH0pPw+0rZ2lcaZrRdCvvJZFyRkx4tZm1KewnTp+pjWHYFhLGbmScRCS4mE2mNmdFAt4YgNTKpJ7lnq7a2b+SQS2wjBKNI4l4ZwnN5SCT2d0CD9vnoN6lKUClKUClKUClKUClKUClKUClKUClKUClKUClKUCtDb0wS1uHZFkVYpWKN3rgRklD5j1Vv1p7YmdLeZ4xqlWORkGNWWCEqNPbxxwoNyleZpmg9pXma9zQKV5mub5USyRT21wkckqQpeZVScM7xosUZAPEs/RBwcZ7KDpaVwUGwrmK8gHdpCDbtvg2IAvdmvA6565JHBAxx1R44R9HJtKK5ivLma3hmk1CJmdl4oqy24aGDL6ZVaJZSF0hlYNx6QFB3NK/P4Df87WbRcRmYWyMpSAw7pL+7LrMQSUZbZ0I0EZYjJNfdjtPaGbSJywe4aaF2kWJXAjeOQ3axBBoUx7yPQ2cMY+LA5Id7Svz9ZtplA45wZUG0UTUsKxTSGGNrdpItIMcYYSKMk9Id+VYGvu3O1HEXdZlHc9R3UCuQ1+qPrDp1pblmyqqCVBweoh3tKm8nWmNrDzrPONOJMhQSQSMkL0ckYPDhxqlmgUrzNM0HtaG0IpDLbFDhEkcyjVjUht5VAx+l0yhx5s9lb+am7Ttw01oxdUMcsjBT1yE2sy6V84DFvqU0FKlKUClKUClKUClKUClKUClKUClKUClKUClKUClKUCtHbkhW2uGUlWWKUgg4IIjJBBHUaUoOQstpSmxuXM0pdXiAbW2pQWGQDnIpcbSlFhE4mlDmZwW1tqI0ngTnOKUoG29pSrDZlZpVLREsQ7AseHEkHia2dsX8i30KLLIqHm+VDMFOWGcjOONKUH3a38h2oYzLIY9cg0am0YEZONOcVrbC2jK0l0GllYLDMy5djpIIwRk8DSlB8bN2lKbO7YzSll3Oli7Fly/HBzwo+0pfi9X30uvfldWttWNB6OrOcealKBtfaUq21myzSqzpIWIdgWwRgk541l21tCVbq3VZZFVktyQGYAktxJAPHNe0oMov5PjTd72Td68aNTaMbrONOcddYti7Qla4uVaWRlVLggFmIBDcCBnhilKDBsjaUrWt4xmlZkWIqS7ErljnBzwr1dpS/F5ffS69/p1a21Y3fe6s5x5qUoG09pSi0s2E0oZt9qIdgzYcYyc8aybc2jKstqFllUNDASA7AMSTknB4mlKDYuL+QbUEYlkEetBo1Noxuwcac4qdZ3sj7VhRpHdFmusKWJUYt5gMAnA4HFKUH6FSlKBSlKBSlKBSlKBSlKD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828800" y="1295400"/>
            <a:ext cx="9525000" cy="4702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Motivation: Mitigating RDMA vulnerabilities</a:t>
            </a: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Opportunity: Programmable switches</a:t>
            </a:r>
            <a:endParaRPr lang="en-US" sz="2400">
              <a:latin typeface="Tahoma"/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Complement the missing on-path defense for RDMA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 b="1">
                <a:latin typeface="Tahoma"/>
                <a:cs typeface="Tahoma"/>
              </a:rPr>
              <a:t>Bedrock: In-network RDMA security suite</a:t>
            </a:r>
            <a:endParaRPr lang="en-US" sz="2400" b="1">
              <a:latin typeface="Tahoma"/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Support authentication, access control, monitoring, logging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Effective against attacks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Immediately deployable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Extensible against future attacks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Evaluation: </a:t>
            </a:r>
          </a:p>
          <a:p>
            <a:pPr marL="800100" lvl="1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200">
                <a:latin typeface="Tahoma"/>
                <a:cs typeface="Tahoma"/>
              </a:rPr>
              <a:t>Mitigates nine RDMA attacks effectively with minimal perf. overhead!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342900" indent="-342900">
              <a:spcBef>
                <a:spcPct val="20000"/>
              </a:spcBef>
              <a:buSzPct val="130000"/>
              <a:buFont typeface="Arial"/>
              <a:buChar char="•"/>
              <a:defRPr/>
            </a:pPr>
            <a:r>
              <a:rPr lang="en-US" sz="2400">
                <a:latin typeface="Tahoma"/>
                <a:cs typeface="Tahoma"/>
              </a:rPr>
              <a:t>Source code: </a:t>
            </a:r>
            <a:r>
              <a:rPr lang="en-US" sz="2400">
                <a:hlinkClick r:id="rId4"/>
              </a:rPr>
              <a:t>https://github.com/alex1230608/Bedrock</a:t>
            </a:r>
            <a:r>
              <a:rPr lang="en-US" sz="2400"/>
              <a:t> </a:t>
            </a:r>
            <a:endParaRPr lang="en-US" sz="2200"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endParaRPr lang="en-US" sz="1500">
              <a:solidFill>
                <a:srgbClr val="00B050"/>
              </a:solidFill>
              <a:latin typeface="Tahoma"/>
              <a:cs typeface="Tahoma"/>
            </a:endParaRPr>
          </a:p>
          <a:p>
            <a:pPr marL="0" lvl="1">
              <a:spcBef>
                <a:spcPct val="20000"/>
              </a:spcBef>
              <a:buSzPct val="130000"/>
              <a:defRPr/>
            </a:pPr>
            <a:r>
              <a:rPr lang="en-US" sz="2400" b="1">
                <a:solidFill>
                  <a:srgbClr val="FF0000"/>
                </a:solidFill>
                <a:latin typeface="Tahoma"/>
                <a:cs typeface="Tahoma"/>
              </a:rPr>
              <a:t>			</a:t>
            </a:r>
            <a:endParaRPr lang="en-US" sz="2400" b="1">
              <a:solidFill>
                <a:srgbClr val="FF0000"/>
              </a:solidFill>
              <a:latin typeface="Tahoma"/>
              <a:ea typeface="Tahoma"/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9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"/>
    </mc:Choice>
    <mc:Fallback xmlns="">
      <p:transition spd="slow" advTm="50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-30163"/>
            <a:ext cx="10515600" cy="1325563"/>
          </a:xfrm>
        </p:spPr>
        <p:txBody>
          <a:bodyPr/>
          <a:lstStyle/>
          <a:p>
            <a:r>
              <a:rPr lang="en-US" dirty="0"/>
              <a:t>Clos Networks / Fat-Trees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490" y="5943600"/>
            <a:ext cx="7486650" cy="9144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400" dirty="0"/>
              <a:t>Charles Clos, 1950: Telephony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1" y="1295400"/>
            <a:ext cx="8876325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291" y="0"/>
            <a:ext cx="10515600" cy="1325563"/>
          </a:xfrm>
        </p:spPr>
        <p:txBody>
          <a:bodyPr/>
          <a:lstStyle/>
          <a:p>
            <a:r>
              <a:rPr lang="en-US" dirty="0"/>
              <a:t>“Fat-Tree” based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91" y="1295400"/>
            <a:ext cx="6286500" cy="3115712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886989" y="4411112"/>
            <a:ext cx="9261764" cy="2133600"/>
          </a:xfrm>
        </p:spPr>
        <p:txBody>
          <a:bodyPr>
            <a:noAutofit/>
          </a:bodyPr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800" dirty="0">
                <a:ea typeface="SimSun" panose="02010600030101010101" pitchFamily="2" charset="-122"/>
              </a:rPr>
              <a:t>K-</a:t>
            </a:r>
            <a:r>
              <a:rPr lang="en-US" altLang="zh-CN" sz="2800" dirty="0" err="1">
                <a:ea typeface="SimSun" panose="02010600030101010101" pitchFamily="2" charset="-122"/>
              </a:rPr>
              <a:t>ary</a:t>
            </a:r>
            <a:r>
              <a:rPr lang="en-US" altLang="zh-CN" sz="2800" dirty="0">
                <a:ea typeface="SimSun" panose="02010600030101010101" pitchFamily="2" charset="-122"/>
              </a:rPr>
              <a:t> fat tree: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Each pod consists of (k/2)</a:t>
            </a:r>
            <a:r>
              <a:rPr lang="en-US" altLang="zh-CN" sz="2000" baseline="30000" dirty="0">
                <a:ea typeface="SimSun" panose="02010600030101010101" pitchFamily="2" charset="-122"/>
              </a:rPr>
              <a:t>2</a:t>
            </a:r>
            <a:r>
              <a:rPr lang="en-US" altLang="zh-CN" sz="2000" dirty="0">
                <a:ea typeface="SimSun" panose="02010600030101010101" pitchFamily="2" charset="-122"/>
              </a:rPr>
              <a:t> servers &amp; 2 layers of k/2 k-port switches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Each edge switch connects to k/2 servers &amp; k/2 </a:t>
            </a:r>
            <a:r>
              <a:rPr lang="en-US" altLang="zh-CN" sz="2000" dirty="0" err="1">
                <a:ea typeface="SimSun" panose="02010600030101010101" pitchFamily="2" charset="-122"/>
              </a:rPr>
              <a:t>aggr</a:t>
            </a:r>
            <a:r>
              <a:rPr lang="en-US" altLang="zh-CN" sz="2000" dirty="0">
                <a:ea typeface="SimSun" panose="02010600030101010101" pitchFamily="2" charset="-122"/>
              </a:rPr>
              <a:t>. switches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ea typeface="SimSun" panose="02010600030101010101" pitchFamily="2" charset="-122"/>
              </a:rPr>
              <a:t>Each </a:t>
            </a:r>
            <a:r>
              <a:rPr lang="en-US" altLang="en-US" sz="2000" dirty="0" err="1">
                <a:ea typeface="SimSun" panose="02010600030101010101" pitchFamily="2" charset="-122"/>
              </a:rPr>
              <a:t>aggr</a:t>
            </a:r>
            <a:r>
              <a:rPr lang="en-US" altLang="en-US" sz="2000" dirty="0">
                <a:ea typeface="SimSun" panose="02010600030101010101" pitchFamily="2" charset="-122"/>
              </a:rPr>
              <a:t>. switch connects to k/2 edge &amp; k/2 core switches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ea typeface="SimSun" panose="02010600030101010101" pitchFamily="2" charset="-122"/>
              </a:rPr>
              <a:t>(k/2)</a:t>
            </a:r>
            <a:r>
              <a:rPr lang="en-US" altLang="en-US" sz="2000" baseline="30000" dirty="0">
                <a:ea typeface="SimSun" panose="02010600030101010101" pitchFamily="2" charset="-122"/>
              </a:rPr>
              <a:t>2</a:t>
            </a:r>
            <a:r>
              <a:rPr lang="en-US" altLang="en-US" sz="2000" dirty="0">
                <a:ea typeface="SimSun" panose="02010600030101010101" pitchFamily="2" charset="-122"/>
              </a:rPr>
              <a:t> core switches: each connects to k pods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ea typeface="SimSun" panose="02010600030101010101" pitchFamily="2" charset="-122"/>
              </a:rPr>
              <a:t>Addresses: 10.pod.switch.1 (switch), 10.pod.switch.ID (host)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284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4116" y="162032"/>
            <a:ext cx="9983769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End host: </a:t>
            </a:r>
            <a:r>
              <a:rPr lang="en-US" sz="35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emote </a:t>
            </a:r>
            <a:r>
              <a:rPr lang="en-US" sz="35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irect </a:t>
            </a:r>
            <a:r>
              <a:rPr lang="en-US" sz="35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emory </a:t>
            </a:r>
            <a:r>
              <a:rPr lang="en-US" sz="35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sz="3500" dirty="0">
                <a:latin typeface="Tahoma" pitchFamily="34" charset="0"/>
                <a:ea typeface="Tahoma" pitchFamily="34" charset="0"/>
                <a:cs typeface="Tahoma" pitchFamily="34" charset="0"/>
              </a:rPr>
              <a:t>ccess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1988" name="AutoShape 4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AutoShape 6" descr="data:image/jpeg;base64,/9j/4AAQSkZJRgABAQAAAQABAAD/2wCEAAkGBxQQEBUUEBQVFRUVFhYUFRcUFxUWFxQUFRcWFhcWFRUeHCggGB4lGxQVITEhJSorLi4uFx8zODMsNygtLisBCgoKDg0OGxAQGy0mICYsLCwsLC8sLDQsLCwsLCwsLCwvLCwsLCwsNC0sLCwsLCwsLCwsLCwsLCwsLCwsLCwsLP/AABEIAOEA4QMBEQACEQEDEQH/xAAcAAABBQEBAQAAAAAAAAAAAAAAAQMEBQYCBwj/xABMEAABAwIBCAYGBwUFBgcAAAABAAIDBBEhBQYSMUFRYXEiMoGRobETQlJywdEHIzNDYpKiFIKy4fAVJTVT0iRzdKOzwhYXNFSDhPH/xAAaAQACAwEBAAAAAAAAAAAAAAAAAwIEBQEG/8QAOxEAAgECAwMLAwMDBAMBAQAAAAECAxEEITESQVEFEzJhcYGRobHB0SJC8BQz4SNS8TRDcoIVJJJiJf/aAAwDAQACEQMRAD8A9xQAIAEACABAAgAQAIAEACAGaycRxvedTGl55NFzbsChOajFy4ZjKVN1JqC3u3iOh1xcaiu3INWyBFzgIuBBravRngj/AMwyHmGMJ+ISZ1LTjHjfyRao0dqjUnwt5snJ1yqKu3AEXA5DwSQNYtfhdFzrTSudLpwEACABAAgAQAIAEACABAAgAQAIAEACABAAgBA4G/DX5rlztmKuXOCLlwGqqPSjc32muHeCFCWaaGU5bM1Lg0U2ZVf6WkaD1o/qzyHV/SR3FU8DW26KvqsvjyNDlehzWJbWks/nzL26uXMwLouBlctVP96Uo9kHvk0m/ALOr1P/AG6a4e9zbwlP/wDn1Xx9rM1V1o3MQVFwG6idsbHPebNaC4ncALlEpqKbeiJQg5yUY6vIrM15XSQGZ2BmkfJbcL6DR2NY0diThJuVPbf3Nv2Xki5yjBU63NR0ikvd+bZbq1coCqQAgAQAIAEACABAAgAQAIAEACABAAgAQALlwKPL9UaZ8dQLllxFMB7BN2P5tdfnplU8TVdJqpu0fZufd7mlgqSxEZUHrrHt3rvXoXEcgc0OaQQQCCNRBxBCepJq6M+UXFuL1R1dcucBcuBgs0qn0FY+I9V5cz95hOj4aQ7QsbB1Nis4bndd6PT8p0+ew0ai1Vn3PX2N4te55gEXA8+yrPfKWlsbLGOQbog+N1i1p/8AtX4Nex6rDU7YDZ4xl53PQVtXPKgu3AymfuUdGNsLTi/pP9wah2kfpKzuUK1oqC35vsNzkXD7U3Ve7Jdv8L1NBkeD0dPEz2WNB52F/G6vUI7FOMeCRlYqpzlacuLZNTriAUkwI01YBIyIYvcC4j2Yxre7hewG8ngbcdVKSgtX6cfYbCi3TdR6LLtfBer6u4lJokEACABAAgAQAIAEACABAAgAQAii2AKDZ0i5SpBNE+N2p7SOR2HsNj2JVWCqQcXvG4es6NSNRbmZLM/Kxid+zTYDSIZf1X3xZyJvbjzWXgsQ4Pmp93bwN3lXCKpH9RT4Z9a4/m42q07nnQXLnTzTKwMdXIW4ESl44G+kPNYFa8Ksrcb+56/DNVMNFPRxt5WPRKOpEsbXt1OAPK+xbcKinFSW88pVpunNwe4dJUri7Hl1RKXSOftLi/vOkvOyneTl13PawiowUOq3seog3XornirCSSBoLnGwAJJ3AYkockldnYxcmktTzapkNXVXP3j2tA3NJDQO5YUpOtVu978j19OKw2HsvtTffr6npi9Bc8cClcCuy5ldtLFpOxccGN9o/ADaUqviI0Y3eu5FvB4SWJqbK03vh+biHmlTP9G6omN5ZyHE7mDqAbhrPIhQwUZbLqT1l6bixynUhtqhT6MMu/eX6vpmWKpACABAAgAQAIAEACABAAgCqyvVvpvrQC+L71o6zB/mM4b29uGN6tepKl9eq39XWvcu4WlDEf0m7S+17n1P2fdnlabR1bJmB8Tg5p1EeR3HgpRqRnHai7or1aU6UnCasx5DYsRRbAwOeFD6Oo0xqkGl+8LB3wPasTHU9mptLeeo5Kr7dDYescu7d8GizZyv6ePRefrGDH8Tdjvn/NXMLiOcjZ6rz6zJ5QwfMz2o9F+XV8F1dWbmcYLOaK1VJx0T+lvxBWLilaq+70PUcnyvh49/qy6zOqrxujPqnSb7rtfj/ErWCqXi4cDO5VpWmqi35PtX8ehcZUl0IJHbQx1udrDxVqrPZg31GfhobVWK60edaCwz1tz0mhfpRMO9jT3gLdhK8U+o8hWjapJdbKbO+t0YxG3W/XwYPmfIqtjKto7K3+hocl0Nqpzj0Xr/AAUGbMGlVM/Dd3cDbxIVTCK9VGpyhU2cPLryPQLraueWI2Ua5sEZe84DUNrjsA4rlSrGnHakOoUJ1pqEf8GDia/KFWPSajiQNTI26wPK+8rIjtYmstr/AAj00nDA4Z7H+W/zwR6M0WFhgBgOC30zyTbbuxVJMBVNM4F1K4CroAgAQAIAEACABACKLYCOFxY43UGzqds0YPKUEmTZ9OA/VSHBpxbfax3wOu3IrEqxnhKm1Dov8t8HpqFSlyhR2KvSW/f2r3X8GpyNlmOqb0cHDrMOscRvHFXqOJjVWWvAxcVgqmHlaWa3MsUxsqFPnTR+lpyRrj6Y5DrDuuexVMXDbp9mZf5Nrc3WS3PL48zF0czonh7DYtPfvB4FZEJuElJHoasI1IuEtGeg5PrWzRh7duseydoK2adVVI7SPLV6MqM3CRmM64/9oB3sb5uHwWdjP3L9Rs8mS/o2637ETItR6KZrthOi7k7DwNj2JVCexNMfi6fO0nHfqjS5zSWpyPac1vjpf9qvYqVqdjH5PjeunwT+DHaCyzfubjI8n+zRk6gwD8uHwWxQl/TXYebxUf68l1+pj8qVJmlc/YcG8GjV8+1ZlWpzk3I38NTVKmoePaWmZ0P1j3bmhv5jf/tVnBL6m+op8qz/AKcY8Xfw/wAmnqJ2xtLnmzQLkrRc1FXZjQhKclGOrMBlrKTql9zg0YMbuG88SsitXdWV9249RhMNHDwstd7NJmdk/wBHEZHDpSauDBq7zc9y0MDT2YbT3+hkcq4jbqc2tI+v57miWgmZQKSZwpcs5xsgPo4x6WYnRDG7HHUHHZy18tar1sZGm9mOcuBo4Tk2dZbc3sw4v2+dCZkqkkaNOodpSu126kY9iMbBvOs7dQtZoxkltTd5eS6l+ZiMTVpt7FFWgvF9b9lovEsVYKgIAEACABAAgAXGAiW2dEUGwI1fRtmjdG8XDu8HYRxCTVgqkXGQ2jWlRmpx1R51U0slLNo3Ic03a4YXGxw4H5hYE4yoztvR62nVp4mlfVPVe352msyHnEJbMms1+oHU1/yP9cFoUMWp/TPX1MPGcnOn9dPNcN6+S+IvrVlsy1kefV9H6KVzNgOHunEeFliVIbEnE9TRrc7TU+PqS8i15gfj1HYOHxHEKVCs6cuoTi6CrQ61oT86gCY33Fi047LCxvftTsXm4tFTk57MZRe5mHq87qON2j6YSO9mFrpT3tBA7SoRwdaSvs2XXkWZYumnZO76s/Qk1/0gtnjYxlLVOLdbnNYwOIFgRd99+sBWqlBygk5oq0KdWE5TjSlZ6ZW9bEA50n/2c/fH/qSf0X/7Xn8Fnnqy1pPy+Sb/AOZcTaf0L6arjdiC4xNc3RJJNi1xPDVtVn9NPmtiMl4lXm5vEc7KnK3ZfPuI1JnhRSmwna126QOi8XgBU54KvHPZ8M/QuxxdJu17Pry9T0PNQNEDpLiznX0ri2i0DG/en4RbMG3xM7lCW3UjFcPUqMu5TM7rNwjbqHtH2iq1evzjstDQweGVGN30n+WIWTqIzStZsJ6XBo1n+t6hSp7c1Es166pU3Pw7T0FjQAAMABYDcAtxZHlW23dnFVVsiaXSODQNp8gNp4LsqkYK8mSp0p1ZbMFdmLy3nQ+W7ILsYcL+u7u6vZis2vjZT+mGS8z0OE5Lp0/qq5vyXyXGaeb/AKAellH1rhgP8sHZ7x292+9zBYXm1ty19P5KHKfKHPPm4dFef8cPE0q0kzIFU0zgKQAgAQAIAQhcYFLlGoqKbptb+0RbRqlYOBAs8dl95OtU606tLNLaXmvn1NGhTw+I+mT2Jcftfw++3odZNzkp57Br9Fx9V/RPYdR7CoU8ZSqaOz4M5iOTcRQ1jdcVn/KLZObKAiW2dKrL+ShUR4dduLTv3tPAqpiaPOxy1WhdwWKdCefRevyYf0diQRYjAg7CNYWM+DPSbSaui/yPl10dmS3c3Ydbm/MeKtUcU45S0MvF4GM/qp5PhuZIzlgDgyVliD0SRt2g+a7i0naaFcnzcXKlLt+TLZYyjHSQPml6rBqGtxOAa0bSTgq9KlKrNQiXqtVQjtM8/rKuoyjY1jyIm3MdM0kMYCb/AFh1vdgNerG1tS1VKNFbNPdvevdwLeG5H2/6uJ3/AGrTv4ssKKnbGLMaGjc0AJEpOTu2asacKa2YJJdSsWMQUBcjmqmACZBsWsLCo7tFda5T9plmGFpw0QS07JBaRrXDc4A+aIya0ZKrShUVpxT7VclZLzWmEbn0E0lPjfQBLopOLoibHUnq9WNpq6/N55/F4PDU6i5t7MurNeD9miVk/OV8cogyjGIZCbMkb9jKdwJ6h4H5LOr4HZW1TzXDevkUqsqbUaq10ktH8PqZ6dmvRaDDIdb8BwaPmfILuEhaO095nco19qSgtF6jmVcvsiu1lnv/AEt5nbyHgmVcVGGSzZHDYCdXOWS82Y+vqnzO0pHEnZuA3AbFnTqSm7yZv0aUKUdmCsaLNbIWjaaUY642nZ+I8d27y0cHh7fXLu+TJ5Sx970qby3v2+TVLTTMQUJiYCqaYCqaOAugCABAAosBFBs6ZjODNZs15IbNk1kamv8A9J49+9ZuKwUZ/VDJ+TNjA8qypWhVzjx3r5X51GcpMp1FK7Q0nDRwLH4gdh1DkVmxr1aT2b9z/PQ16uFw+JjtWWe9fnqaOgzrY7CZpYd46TfmPFW4Y6L6SsZFbkmcc6bv6/BfQTtkF2ODhvBurKmpK6ZmTpyg7SVihzkyXf61gx9cbx7XzVDF0b/Wu80+T8Vb+lLu+DPtaqBqNkqGZzWlvqu1g6r7CNxwXVNpNbhE4RclLejB/SbPc0sG+R07uUTbNvzL/BX8BGynPqt4naa28TTjwbl/8q68yupG3CbKFtD0SxKl0ifEEtg2noSr2C4KtdleXBzukSOQv8QnRSLaTiskT6Smpz15ndjS3xxTUob2VqlTELowXj/gvqJlCzcT+JwPmU6PNIzarxsv4RcNyxA0WD2jkW/NN5yKKDwdeTzTM9nVLT1cZYW6d7bNW832dm2yXOor3jqXqGCm4uFVfS9V6eHEj5n5yThrsnzPJMDQ6J/rS0xOi0OO9ps078NapY66ipQyTyfaZdPCRo4iUJ5vVN71x7eJcuaso0Uy7zdyNpkSyjojqtPrHeeHn53sLQ2vrlpuM7H43YXNw13vga1aqZhiqaOEKtyxBD9pI0H2R0nflGKjPEU6fSZYo4OvW6EX27vFlN/4rdM/Qo4HSO3vIa1o3m18OZCQsc5y2aMbvrND/wAVGlHbxFRJcFm+z8uXeT6aUdKok0neywaMbeXrO5uPYFfpRnrN59Wny+8zq9Sl0aMbLi82/Zd3iT08rAgAQAigwEKWzoiWwK/K2SY6ltnizh1XDWPmOCrV6Maqz14lvC4uph3eOm9GJyhkx9O6zxgeq4anfI8FjVaMqbsz0VDFQrxvHw3o4p5HMN2EtO8GyWpOLuiVSMZK0lcvKPOB4wkAeN+o/IqxHFyWUszMq8nwecHb0IdU1mleLqnGxFi3gq89m946Fim57Np6+py1qgdbPLs7Z/TZUl3Qxxwjdd15HW7wOxbGGjs0I9bb9hmBV6lSpwSj45v0RLpG2C6zRLFgw7EuWgU+kc1Js1QjqW6fSKwJxcH424EqRCTzsSI4hog7SbfBdtkKcntWLb+z2Df3pmwil+omx2CmZj0RgDrxUlFC6lWeWe8p8nj++f8A6so/5zVWxn7H/b2ZQxL/APYh/wAPc9CyNkr0rtJ/2Y/Ud3LeqFCjtu70KuLxXNLZj0n5F9UZXhiwLwbbGY9mGAV+WIpw3mZTwlapnbvZT1mdZ+6YBxfj+kfNIljn9q8TQpclL/cl4fP8FDXZWml68jrbm9Edw19qrTxFSerNOjhKNPoxXbr6k3I2aj5bOmvGzd67uz1Rz7lZw+ClPOWS8/4K+K5VhS+mn9T8l8m1oaNkLAyJoaBu2neTrJ4lbNKEaa2Yqx52tWnWltTd2SU5ChUw4CAGamo9GLlriNug0uI/dGJ7AVCctlXGU6e27JrvdvN5FezOSlJt6ZoI1h4cwjmHAWVX9XR/uXfl6lp8m4pK+w32WfoSosowv6ksbvde0/FdVWEujJPvQiWGrQ6UGu5kgG6GKEKWwGqiFsjS14DgdYKVNKSsxkJyhLai7MymVMhuiu6O7meLee8cVlVsO4Zx0NvDY6NX6ZZPyZXMCqlpsfYEC2x0WAudQxPILgts8XybL6Z8kxveaWSXHc5x0R3AL0E1s2jwSRdwEbYdP+5uXi7LyRo4G4JLLT0JzdXalTJUtRmtPRUY6lujqVzU4tsks6nb8lLcKfSJcIwjG9w8XKS3CZPOT6vYu3ppnoIfW90/BdRypu7Sjof8ZH/Dzf8AUaq2M/Yf/L5KWK/fp/8AD3NrNO5wsXGwwA2Ds1LIc5NWbOQhFO6WZEcFwemd0eT3zOtGL7ycGjmUynTlUdokauIhRjeb+TWZJyBHBZzum/2iMG+6NnPWtWhhoU83mzDxWPqVvpWUeHyXCuooCpiOHSYgFTEcBdAFxgQcoZLhnH1sbXcdThycMQq1WjTqdNXLNDFVqD/pya9PDQzOUMydsD/3ZPg4DzHasyrydvg+5/JsUOW91WPevj+ShnoZqc9NrmcRqPJwwVCdOpS1VjThXo119LT/ADgx6DKMzdUsn5nHzKiq1RaSfiLnhqL1gvBE6LLk4+8vzDT8FNYmqt/oVpYHDv7fNkyLOGXaGHsPwK7+rn1FeXJ1Ldcizyh7rhobfWG6ieA2JE5KTulYdCLgrN3BgSwZT58137Pk6oeNZjMbba9KUiMW5aV+xWcHDbrxXXfwzK1eTUHb8uec5Ig0Gtb7IDe4WWpKV8zfUFTSgvtSXgrF/ANXelnJEtowCVMnS0IuUDgiBcoIgtTSyyV6gUtwr7mToB04x7p+KmtUV5v6ZPtLZyYUULD63u/ELqOVN3aUlEP75Z/w838bVWxf7D/5Io4z96n/AMX7Gzc3csYEy0oMhaXSmOiPZvieZ2efJXKWGvnPwKdfH7OVPN8dxoIjHG0NaWtA2AgLQjsxVkZcucm7u7YprIxrkZ+ZvzTFOPFHOZqP7X4M5OU4Rrlj/O35qXPU19y8SX6as9IPwY2ctU4+/i/O35qSxNH+9eKJfosQ/wDbl4M5OcFMPv4/zKSxdD+9eJJcn4p/7b8BykyzDKbRP09nQa9wHMgWCfTr059F37LkKuDrUleat2tfJYJ5VEKiwEKWzoiWwOXAEWOI4pbJJtZop63NyGTFo9Gfwau1urusqNTCU5aZdhfo8o1oZN3XX8lJVZvyx9UB43t1/l+V1RqYWcdMzRp8oUqmuT6/kgBtjY4HiqzLLd80PsC4LY+wLgpmI+laq6FLAPvJTK7iyFt7Htc3uWjyfHpz4K3iRpR28RTj17X/AM5lBk9mCtyNot4h5eaWQmSgEmWo+HRIGUDipwLlBZEVqYPZKk1N5KTEx1ZYQD65vC/gCprpFaf7bLJyYVELBt5fELqI1N3aU1H/AIxFxhnHiwqti/2JdqKWO/dp/wDF+xs3hYxFDD2oGpjDwujUxl4XRqHabJU032cbiN56I7zYJ0KFSfRQupi6NLpyXv5FxSZlOdjNIG8GDSP5jgO4q7T5Pb6b8ChV5aiv2437fgvKHNimi+70zvk6Xh1fBXqWDow3X7c/4M2typian3WXVl/PmXLGgCwFhuCvRM9tt3Z0pnBCosBCls6IlsCPPWxs68jG+84D4pE6kY6tIdCjUn0Yt9xBly/Tt+8v7ocfG1lWniqS3liPJ+If227bESTOeP1WOPOw+aryxkNyY+PJlT7miDV5Y9LriZzNyRyIsVWqYjb1iizSwfNaTf54kJirFhj7FwUzy3Pqp9NlRzQcIIWR22achMjj+UtC2MLHZoLrbfhkNwEb1Zz4JR727+iO6JmCkzULGIefkosXLUlAJD1LC0KuuPSTYF6ishlqmNZMeOkByCnvERf0tk6kxm7CprpFap+0WLlMrIWDby+IXURq7ilpj/fFPxiqPJpVbFf6eXaijj/3aXY/Y2z1jEEOU2TZJeoMN5IA+abToznoRqYmnS6TLKnzYH3jyeDRbxPyVuGDX3Mpz5Tf2R8S2pclQx9WNt956R7zqVynRpw0RSqYutU6UicFZRWFCYjgoTEAqYjgqkBArW1B+xdCPfa8+Id8Emoqv2Nd6fyWqLwy/cUu5r4KGro8pn76K25nR8Sy/is6pTxrfSXd/j3NKnW5MX2S7/8APsVFTkeud1w9/wD8gcO7S+Cp1MPiXrd9/wDJfp4zAro2X/X+CGclTN1wydjSfJVnQqR1i/Asfq6MtJrxOTGW9YEcwR5pbTWp3aUtHccYVEhIkMXBTH2IFMfYuCmeK01T+0TTT6/TTSSN9y+iwdgat+UdhKHBJd+8ucnxth9r+5t92i9GaGkaksuomwDV3qLFrNk9g6Kr7xr1KjKMfSwToPIv0JZDEcd3W42TENlKyuWrKXpgnf8AzRtZlJ1fpaQ/TMtMbez8QmU82LqO9JdpLcmiUdU+3kPMLqI1d35uKOI/3xS8WVP8AKr4n/Tz7UUeUP3aXZL2Nw9YpBDJcQbgkHeMF1O2g2yeTH4sszM1PJG51neJx8U6OIqR3ipYKjPWPgToM7CPtIweLTbwPzVmGOf3LwK0+SU+hLxLKmzmp363Fh/GLeIuPFW6eMpPfbtKlTkzER0V+z8uWtPUMkF2Oa4b2kHyV2EoyV4u5RnTnB2kmu0eCaiAqYjgqkAhXGAhS2dES2AhS2dOUtnSNVMiAvIGAb3BvxSKigleVh1N1W7Qb7jPV1dAcIomn8RGiOwCxPgs6rUpfbE1KNCvrUm+zUr2lVS0ytzuyh+zUFRLexEbg0/jf0G/qcE/C0+crRj1lbES2abZ5nken0Gtb7IA7QMfG61pyu2zbjT5uMaf9qS8Fn5mhhGCUyT0JsAUJaC46k1wwVdDFqVdZi7tT46F2llE5pG/Wdt1M7Vf0Fow9Lv8iuLUqPQKX7Rx4Dz/AJJ1IKnQRIcmC0dU+3s8wpRIVd3f6FEP8Xovdqv+mEjEf6efd6lLlD92j/29jcvKxCCHRkuVwu1lwdRBbbzTVRqPREP1VGLs5evwcuyHOfu/1M/1Kaw1Xh6fJJY7D/3eT+Dg5vVB9T9TPmpLCVeHmiX/AJDDr7vJ/Byc16g+q38wTFgqvV4nf/KYdb34HLc06kG40Adh0yCO0BSWBrXureJ18rYZqzu+4s6TJ2Uo+rNGRue4v8Sy/irdOljI6SXe7+xTqYjk2prB9yt728i8oX1f3zIDxY+Rv6Sw+av0nX+9R7m/gzqywn+25d6XrdehZXO4d/8AJWcynkdIZwQpTOnKgwI1bWxwi8rw0bL6zyGs9iRUqRgrydh1KhUqu0FczdfnWThA234n6+xvz7lm1cbugu9mvR5KSzqvuXz+dpSS1LpDd7i48T5blQlKUneTNGNONNWirHTConGPsK4KZj/pQqvqYIAcZZg5w3xwgvd4liv8nx+qU+C83kJUdutTh13fZHN+hnsntVxmve7uXLBglhLQnUrcUubyIR4kt6SiaKifrJ60L0OiFD1+9MR2t0SxhOtcjqVZHdFrceXxTqW85V0Q+5TFo6p9v7vmF2JCru7/AEM/K62VqDj+1D/lBKr/AOnn3epS5R/do/8Ab0RunlYZFHVLXvhN2HmDiDzCZTqShocqUIVVaS+TQ5Oy/HJg/oO4nonk74FaNLExlk8mZVfAVKecc15+BcK6igdBMRwVMRwUJiAUJiOCqQAuMCvynliGmH1rwDsaMXHk0Y9upVq9enSX1v5LWHwdbEP+nHv3eJlazOyae7aWNwHtBum/uFw3xWVUx1SplSXu/g2qXJNGjnXkm+F7L5fkQGZGqpTpOjeSdZkIB/Ubqt+mrzd2n3/yWnjcLSWypLsX8FhT5qTHrOY3tJPda3iprA1N7SKs+VqK6KbLGDNRo68jj7oA87qawK3sqT5Vk+jHx/ESnZHp4mlzwbDa5x8ha668PSgrsQsZiKstmPkijrKtrzaNgYwarAXPFx+Co1JqT+lWRpUqUoq83d+R5bnxVelyiGA4QQgW3SSnSP6A1aOEjs0L8X5L+R2EV68pf2xt3yfwmLQsTGaCLRo1d6WcmTKd2ilTzCEbocfP5KKQyMCoMmk/ldPSsi+o2iOUBxJ4fFTSI1lkkWEDuif63rkd5Wms0P0Oonim09BdXVDrlMijqn2/u/xBdiLq7u/0M7U/4rk88anxiCVW/wBPU7vUp8or+rR/7eiPRKehdKCY7EjW29nc8cLdqx4UpTX0iJ140naeXXuItVSvj67HN4kYd+pEqco6ofTqwn0WmQnFRLCROydl6WDC+mz2XbPdOzyVmjiZ08tVwK1fAUq2ej4r3NdkrLUVRgw2dtY7B3Zv7Fq0MRCrprwMLE4KrQzksuK0/gslbRTOkxAKmI4C6BzIzSFjfHcSD3jELjV1Y7GWy7kOHJEDDdsTNI4lxaC4neXHEpHMU4u6iixLF15qzm7cL5eGhLtZdZXApbAQpbOkTKFcyBmlIeQ2uO4BIq1I01eQ+hQnWlsw/wAGMyjlN87ruwA6rRqHzPFY9WrKo8z0FDCwoRstd7GGFKGNHkwqPT1E82sSTP0T+BnQZ4NW5s7EYw4JeLzZ3Ar+k5/3Sb7lkvcvaNqWy4ie3WoEJkpKkNprIj1x6K7Es0VmVjCnF1kul6rjy+KmhFTVEiB31Z5/D+aEshc19aJ2TB9X2n4JkNCviOmPuXRaO6fb+7/EuxIVd3f6Gfqv8RoD+ObxhKVW/Yn3epU5QX9Sl2v0NxFUOjcHMNiFixk4u6ISpxnHZloa/JOU2ztwwcOs34jeFrUKqqLrMLE4aVGXVuZ3U5Lhk68bSd4Fj3jFNdCnLVEaeKrU+jJlVVZoxu+ze5nA2cPgfFJlgIPotovU+V6kenFPy/PApqvNKoZjHovtiNE6LvGwHekSwFVZxz/PzeaFLlbDyyndd115fBIo84Kml6NXE9zB6xB0h+91X99+KfTxVajlVi7cf50YqryfhsT9WHkk+G7w1X5kazJuUoqhulC8OG0bR7zdYWrRqwqq8Hcw8RhqtCWzUViYrBXBAAgBCosAKWzpyoMCsy1lllM3HpPPVYNZ4ncOKqYivGks9eBdwmDniJZZLezC1lc+Z5fIbnwaNwGwLEqVJTe1I9LSoQpR2YIsMnZFllxtot9p2HcNZTKeGnPO1l1lSvjaVLK93wQ/nX6DJlBNM9zTJ6N4h0/WmLHaDWM24i+2wBOxaFDBxUlvMevj6lTJZLq+TxXI9PoMY3c0X56z4kps5bUmz09KnzVONPgku/f53NJStSGMRLjGPaoipaklKZYjoQ8oHBTgWaCzK9qaW2TYfszz+CmtBEumOswj5k/L4Lu4g/3CxyePqx2+anHQq1umxxy6RQ5T6jzb/EuxF1dV3+hSupzJlGgaDYmWQAn/AHL/AJKMobdKcer3KXKtRU+bm9zfobGupHxG0jSNx2HkViTpyg7SQUasKqvBkeCpdG4PYbOGr5HeEQk4u6HTpRqR2ZLI2+RsqtqWYYPHWbu4jeFs4esqq696PN4vCSoSz03MslaSKgqYjgtlNAQ35JhL9MRhr/bZ0Hdrm2J5Fc5infatnxWT8iwsXWUdjauuDzXgyaAnlZioAEACAES2jpns485G0/1cdnSnZrDL6tLefwrPxWLVL6Y5y9PzgamA5NlX+ueUPXs+TP0Ob1RUu9JMSzSxLpOseTPnZZ8MJVqvanl1vXw/watblDD4eOxTztuWnj/k1WTcgQwWIbpO9p+J7BqHYr1PC06eaV3xZiYjH1q2TdlwRZprRTPmfPXOB2VKx0hJMWn6KBuxsDXXLrb3hpcT7o1AKy1zdN8R+Dp87iIQel1fsWb8iRRtxWcz2Dd3cu6cJTOofgCixO8kJZaWhX5RKZAt0EQ2phYZOGEY7fNT3Ff72Ouwjb/Wsru4gs5ssqMfVt5fFTjoVavTZ05dOI7p9R5t812Iurqu/wBCndUCLKGT3nUKh1+RjcD5rilswk3w9yjyvTdRQiuL9D2t8bZG2cA5p34ghR2VJWeh5uMpQldZMzeVc19bqc/uOP8AC7596p1cFvp+Br4blT7a3ivdfHgZpsslPLcXY9uwi3YRtBVNOdKV9GjXcKdenZ5xZvchZYZVMuMHjrt3cRvC3MNXjVjda70eYxmDnhpWeaejLQK0imKmJAKpo4C6AIAEACAIeUI5XjRicIwetJa7gNzG6r8Tq3HYmrGcsou3X8fJYoSpQe1NbXBbu9+y14oYyXkKGnxY279r39J5J1nS2X4WSaWFp0s4rPi9RmIx1avlJ5cFkvD5LFMaKgig0dKXPDKbaWinkdrET9Eb3aJt8+xKlJRavvaXiNpUnUvbcm32I+ZcmYxttgW2HJzcP64FXKkVJNMjQqyo1FUjqvy3fozS5NIcLjtG47llTTi7M9jRqwrQVSGj8nwfZ56l1GMEpjXoSIQoSFR6Q6llkrK84p0C7RWRHapjWTpcGN5D5qb0K8c5Mdnwa0cB5LrIw1bLKn6jfdHkmLQqT6b7QcgEOU+o82+a6iFXVd5jM+A+1OY3FjxN0XD1XaLiD4JlCKleL0sZ3LUnGnCS1T9j1T6K86P26k0ZOjNCSx7eIte3DEdhA2JMYc1J0nuzXZ/GhiYj+pFV1vyfb/OvibgJyRUIuUMnRzt0ZWg7jqc3kdi5OjCorSQ6hialCV4O3oZGtzenpHiWlJeG44DpgbQ5vrjl3LPnhKtGW3Szt4+G/wDMjeo8oYfFQ5qurX8O57u/xNNkDLTKtlx0Xtweza07xvC08NiI1o3Wu9GPjcFPDTs84vRlqraRRFUgBAAgAQAIAEAIotAIltHRHGwucAMSTsCgzqTbsjx/6Tcuenp53A/Vhno2D33Bml2kjsssqnV5/FRtonl3Z3PQzw36XAzv0ms+/K3dc8vhj0DpDUQNIDhqcB/XgtqR5wtaV5BDmH4gjcVXqwU1ZlvCYuphpbUNHqtz/Nz3F9SVgfZp6LvZO33TtWfOnKGp6WhjKWIX0PPg9f57iyiCTIsU1mdKBYKqsPST46F6kshpqmTZPqhqHABSZXp72O1mtdkQpaFmwWaOQ8kwqPVnLkEkd0+o82/FdWgup0l3mSzss50DQekJDIRrswMcLncCSB/+J2GWbZl8uzjzcY3zvfusPfR7Wugr6hzNghc4bCbOBHa1V+UZ7DhNa5lHkukq0alN6NLueZ77TTtkY17DdrgCORViDUkpLRmZUhKnJxlqh1MSIChTSAr6zI7HvErPq5hqkZt4PbqeDx7CFCWHi5baylx+eJapYycIc3L6ocH7Pc/yxYR3sNK19ttXYrCvbMqytfLQ6XTgIAEACABAAgAQAig0BmM6at8zhSUwu9wvKdjGbA47L7eFhjdZuMnKb5inq9epfn5mbPJ1GFKP6qtouj1vq7PXsKTPjNQMyLVMi6cug2VzrYuEMjJXNaNgsw4ctafhcNGj28SpjcdPEyzyjuR4fTz4AjUcVcaKJJiksbtNjtB6p7Nh4hLcDpYQ1zDhINH3tRPB2ryKVKLOpltDO9vUdcbn49ztffdVZ0IvqNGhypXp5N7S69fHXxuOSZaDB9Yxw4t6Y8MfBJ/Sz3GrS5aoS/cTXmvnyK05Yhe7CRoO5x0T3OsVLmakdUblDlDCzX01F429SZA8OtYgjgbqNralvaUleLuT5XgvG66k3mJjFqJ1UOucEM5CLSzJ5rW22pm0itzMlqV9Rl+BtxptJHqtOm78rblSUJy0RXqYnD0unNer8NStqc4JHAiFugD6z7X/AHWA8+sRyKfDDv7mZOJ5ahpRjnxfx8lDW1rYd75XnAa3yO3ncPADAblaSSVkYFSpKpJym7s2f0S5tPqKSrmJ+uNRofhdoMa4t4YyWB4KjjsPzyVtUX+TsYsPN7XRevUb/MnKRa91NLcG5LAcCCOuy3j+ZU8BVs3Sl3e69/Ev8r4ZSisRDTf7P28DZLWSMAVTSOCqQAugCABAAgAQAIAEACAOZL2Oja+y+q/Fcd7ZHY2vnoRsn0DYQdG5c46T3nrPcdZcfhqGxKhSUFl3viOr4iVVq+iyS3JdX5mSSLrrQk+e/pIzIdkyV00LSaOR1wQP/TOcfs37mX6ruQONi6cXc4ZFpUgHWuXLALGS3qOczl1fynDusouCA5kqJtui/kSw9xuPELqikBwan22PH7ukP03XQG9OnOsRg/iaGnxAQCyJEckWx7ex9vIrmyuA1V6q0k/Fjvpo9sg7ZD/qXNiPBB+orf3y8X8jT56e93OiJ42cfipJW0FzlKfSd+0c/tEWtEx7/daWt/MbBBETRqJNZbC3h039+oIOkmiyeyLEAlx1vcbuPag4ez/QtBo5IjftlknlPbK9oPcwJctSRe5xZDMpE0HRnjsWnUH6OpruPHsOGqnicK5/XDKS8zTwGOVJOlVzg9eq+9fnWi0yXWCeJr7aJODmnWx4wc08iCrVGfORUvxPeiliKLo1HDXg+K3PwJacIBdAEACABAAgAQAIAEACABAAgAUWgG5omvaWvAc1wIc1wBDgcCCDgQo2OniudX0a6VZIzJNm6LBJJFI4+ja52IbG/EsuLWacMdgCTHEXrOlbRXb4dRblhdnDKu3q7JcVxMDlGllpZPR1cT4H7BILB3Fj+q8cQVZKZy1dA6C4B2EAdIAT0DTra3uCAFbTM9hv5R8kAPMYBqAHIIAcCAOwg4dUVDLWztpaUaUr8HOsS2CM9aSQ7ABqGsmwGJCDp9FZFyYykp4oIupExsbb6yGi1zxOs81Cx0mqSRw4ZCA4uAsXW0uJAtc8bWF+A3IUUndEnNtJPdoOKREEACABAAgAQAIAEACABAAgAQAIAFywEPJ1F6IOJxfI4veeJ1N5NFmjlxSqdLZu97zf51aFivW5xpLSKsvnvebO66hjnYY542SMOtsjQ5p5g4KdiuYPK/0P0Ut3UzpaVxubRu047nfG+9hwaQi7Aw2cX0aVlEzTbLBUMuG6nxSEnVZvSb4qFWtGnHakPoYedeWxDW1yorM1soQfa0M+G2INmH6CU24gqaiUxfbMli/3sUjPMIAbblOL/Mb3oA7/ALSi/wAxvegDqLKUbjosJe7YGNc4nsAQBcUORK6o+woal3GRnoW/mkIugDTUn0U1skbnVE0cNmktigu97jbqulIAZ2AqE3JRezruGUVB1EqjtG+duB6lmpkKmo6draOIRteGvJxL3ki+lI84uOO3Vssuxe0kzlSDhNxe52LpSsQBdAEACABAAgAQAIAEACABAAgAQAIAEACABAAgAQALlgK/KtJ6UwjY2Zr3cmNe4fqDUmtT29ldd/C/uWsNW5pTe9xaXe0vS5PTbFUEWAZfSMd1mMPNoPwXLAVdDkaNlVO4Rss9sLh0G2BHpGm2H4Qe1JhTaqyfG3uW6tRSw9Nb05L0fuXLGAYAAcsE+xUOl2wAugI1ttSDrd9RUHAQAIAEACABAAgAQAIAEACABAAgAQAIAEACABAAgAQAIAEAC4AIA5Gs8h8Ubzu46XTgIAEACABAAgAQAIAEACABAAgAQ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840106" y="4906136"/>
            <a:ext cx="10379595" cy="1751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Tahoma"/>
                <a:ea typeface="Tahoma"/>
                <a:cs typeface="Tahoma"/>
              </a:rPr>
              <a:t>T</a:t>
            </a:r>
            <a:r>
              <a:rPr lang="en-US" altLang="zh-CN" sz="2400">
                <a:latin typeface="Tahoma"/>
                <a:ea typeface="Tahoma"/>
                <a:cs typeface="Tahoma"/>
              </a:rPr>
              <a:t>raditional protocols involve software processing on remote CPUs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>
                <a:latin typeface="Tahoma"/>
                <a:ea typeface="Tahoma"/>
                <a:cs typeface="Tahoma"/>
              </a:rPr>
              <a:t>RDMA enables reading/writing remote memory with CPU bypassing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>
                <a:latin typeface="Tahoma"/>
                <a:ea typeface="Tahoma"/>
                <a:cs typeface="Tahoma"/>
              </a:rPr>
              <a:t>RNIC (RDMA NIC) performs DMA to application’s memory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>
                <a:latin typeface="Tahoma"/>
                <a:ea typeface="Tahoma"/>
                <a:cs typeface="Tahoma"/>
              </a:rPr>
              <a:t>Can run over Ethernet with RoCEv2</a:t>
            </a:r>
          </a:p>
          <a:p>
            <a:pPr marL="1257300" lvl="2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>
                <a:latin typeface="Tahoma"/>
                <a:ea typeface="Tahoma"/>
                <a:cs typeface="Tahoma"/>
              </a:rPr>
              <a:t>Has been widely deployed in clouds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>
              <a:latin typeface="Tahoma"/>
              <a:ea typeface="Tahoma"/>
              <a:cs typeface="Tahom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2D09FF-3E82-A710-81AE-9E8C0CAF0163}"/>
              </a:ext>
            </a:extLst>
          </p:cNvPr>
          <p:cNvGrpSpPr/>
          <p:nvPr/>
        </p:nvGrpSpPr>
        <p:grpSpPr>
          <a:xfrm>
            <a:off x="440398" y="1347300"/>
            <a:ext cx="3320433" cy="2137017"/>
            <a:chOff x="440398" y="1347300"/>
            <a:chExt cx="3320433" cy="2137017"/>
          </a:xfrm>
        </p:grpSpPr>
        <p:pic>
          <p:nvPicPr>
            <p:cNvPr id="136" name="Picture 135" descr="Icon&#10;&#10;Description automatically generated">
              <a:extLst>
                <a:ext uri="{FF2B5EF4-FFF2-40B4-BE49-F238E27FC236}">
                  <a16:creationId xmlns:a16="http://schemas.microsoft.com/office/drawing/2014/main" id="{9CED44D5-89EB-5906-BE41-ECD1BD01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316" y="2305933"/>
              <a:ext cx="576177" cy="576672"/>
            </a:xfrm>
            <a:prstGeom prst="rect">
              <a:avLst/>
            </a:prstGeom>
          </p:spPr>
        </p:pic>
        <p:pic>
          <p:nvPicPr>
            <p:cNvPr id="137" name="Picture 2" descr="Computer RAM Icon - Free Download, PNG and Vector">
              <a:extLst>
                <a:ext uri="{FF2B5EF4-FFF2-40B4-BE49-F238E27FC236}">
                  <a16:creationId xmlns:a16="http://schemas.microsoft.com/office/drawing/2014/main" id="{80FA6D3B-BD1B-9DD9-1253-A9AAC33BC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33666" r="5955" b="33363"/>
            <a:stretch/>
          </p:blipFill>
          <p:spPr bwMode="auto">
            <a:xfrm>
              <a:off x="1768959" y="1450101"/>
              <a:ext cx="1166948" cy="43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FFAA60-E240-AE34-2045-8E67A4C596FE}"/>
                </a:ext>
              </a:extLst>
            </p:cNvPr>
            <p:cNvSpPr/>
            <p:nvPr/>
          </p:nvSpPr>
          <p:spPr>
            <a:xfrm>
              <a:off x="1356302" y="1347300"/>
              <a:ext cx="2058576" cy="1604035"/>
            </a:xfrm>
            <a:prstGeom prst="roundRect">
              <a:avLst>
                <a:gd name="adj" fmla="val 867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F42F9BDA-FD59-7BCC-BC64-0B2080B1C8D6}"/>
                </a:ext>
              </a:extLst>
            </p:cNvPr>
            <p:cNvCxnSpPr>
              <a:cxnSpLocks/>
              <a:stCxn id="136" idx="0"/>
              <a:endCxn id="137" idx="2"/>
            </p:cNvCxnSpPr>
            <p:nvPr/>
          </p:nvCxnSpPr>
          <p:spPr>
            <a:xfrm rot="16200000" flipV="1">
              <a:off x="2478138" y="1759666"/>
              <a:ext cx="420563" cy="671972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38B0B5E-6F9B-C77B-F181-132AD390EF45}"/>
                </a:ext>
              </a:extLst>
            </p:cNvPr>
            <p:cNvCxnSpPr>
              <a:cxnSpLocks/>
            </p:cNvCxnSpPr>
            <p:nvPr/>
          </p:nvCxnSpPr>
          <p:spPr>
            <a:xfrm>
              <a:off x="440398" y="2588124"/>
              <a:ext cx="11138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84416FA-4675-5562-28E8-29EA1F1F2F6B}"/>
                </a:ext>
              </a:extLst>
            </p:cNvPr>
            <p:cNvSpPr txBox="1"/>
            <p:nvPr/>
          </p:nvSpPr>
          <p:spPr>
            <a:xfrm>
              <a:off x="440398" y="1975849"/>
              <a:ext cx="937028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ead 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request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57" name="Picture 4" descr="Network Card Icon Isolated On Abstract Background, Network Icons,  Background Icons, Card Icons PNG and Vector with Transparent Background for  Free Download">
              <a:extLst>
                <a:ext uri="{FF2B5EF4-FFF2-40B4-BE49-F238E27FC236}">
                  <a16:creationId xmlns:a16="http://schemas.microsoft.com/office/drawing/2014/main" id="{E4C40FD3-F986-B3C4-FE68-3E0890BDA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9" t="20249" r="12624" b="20125"/>
            <a:stretch/>
          </p:blipFill>
          <p:spPr bwMode="auto">
            <a:xfrm>
              <a:off x="1567607" y="2301526"/>
              <a:ext cx="651179" cy="51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89852FB-BA5A-0433-D518-F7A73C7DE2C1}"/>
                </a:ext>
              </a:extLst>
            </p:cNvPr>
            <p:cNvCxnSpPr>
              <a:cxnSpLocks/>
            </p:cNvCxnSpPr>
            <p:nvPr/>
          </p:nvCxnSpPr>
          <p:spPr>
            <a:xfrm>
              <a:off x="2245848" y="2584252"/>
              <a:ext cx="3886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E42FDEC4-F6A6-C518-B1C2-FFCFAF030C3C}"/>
                </a:ext>
              </a:extLst>
            </p:cNvPr>
            <p:cNvSpPr/>
            <p:nvPr/>
          </p:nvSpPr>
          <p:spPr>
            <a:xfrm>
              <a:off x="1010349" y="2908412"/>
              <a:ext cx="2750482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</a:t>
              </a:r>
              <a:r>
                <a:rPr lang="en-US" altLang="zh-CN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raditional protocols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CE34D-0CED-7A9D-486C-12FB8F78E54E}"/>
              </a:ext>
            </a:extLst>
          </p:cNvPr>
          <p:cNvGrpSpPr/>
          <p:nvPr/>
        </p:nvGrpSpPr>
        <p:grpSpPr>
          <a:xfrm>
            <a:off x="1104116" y="3609915"/>
            <a:ext cx="5635147" cy="1120689"/>
            <a:chOff x="1104116" y="3609915"/>
            <a:chExt cx="5635147" cy="112068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F4A3131-DB19-623D-7011-F92758F5ECEA}"/>
                </a:ext>
              </a:extLst>
            </p:cNvPr>
            <p:cNvGrpSpPr/>
            <p:nvPr/>
          </p:nvGrpSpPr>
          <p:grpSpPr>
            <a:xfrm>
              <a:off x="1104116" y="3609915"/>
              <a:ext cx="5635147" cy="645480"/>
              <a:chOff x="481342" y="2368182"/>
              <a:chExt cx="6718518" cy="76957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ACE923F-676C-F4F2-2EE3-BDE3BCA4781F}"/>
                  </a:ext>
                </a:extLst>
              </p:cNvPr>
              <p:cNvSpPr/>
              <p:nvPr/>
            </p:nvSpPr>
            <p:spPr>
              <a:xfrm>
                <a:off x="481342" y="2368183"/>
                <a:ext cx="934948" cy="766883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Eth</a:t>
                </a:r>
                <a:r>
                  <a:rPr lang="en-US" altLang="zh-CN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er</a:t>
                </a:r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Header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BC11D2C-335A-F2F1-DD9F-DF7E3BBEDC95}"/>
                  </a:ext>
                </a:extLst>
              </p:cNvPr>
              <p:cNvSpPr/>
              <p:nvPr/>
            </p:nvSpPr>
            <p:spPr>
              <a:xfrm>
                <a:off x="1416290" y="2368183"/>
                <a:ext cx="934948" cy="766883"/>
              </a:xfrm>
              <a:prstGeom prst="rect">
                <a:avLst/>
              </a:prstGeom>
              <a:solidFill>
                <a:srgbClr val="2467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IP Header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42BFF4E-E6C5-4BEC-8E28-25A8F044AA62}"/>
                  </a:ext>
                </a:extLst>
              </p:cNvPr>
              <p:cNvSpPr/>
              <p:nvPr/>
            </p:nvSpPr>
            <p:spPr>
              <a:xfrm>
                <a:off x="2351238" y="2368183"/>
                <a:ext cx="934948" cy="766883"/>
              </a:xfrm>
              <a:prstGeom prst="rect">
                <a:avLst/>
              </a:prstGeom>
              <a:solidFill>
                <a:srgbClr val="8D262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UDP Header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962536E-2DC6-B922-501C-B358763E71B5}"/>
                  </a:ext>
                </a:extLst>
              </p:cNvPr>
              <p:cNvSpPr/>
              <p:nvPr/>
            </p:nvSpPr>
            <p:spPr>
              <a:xfrm>
                <a:off x="5295318" y="2370874"/>
                <a:ext cx="1904542" cy="766883"/>
              </a:xfrm>
              <a:prstGeom prst="rect">
                <a:avLst/>
              </a:prstGeom>
              <a:solidFill>
                <a:srgbClr val="DCC0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Payload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7999B9ED-214B-891E-D062-BB9C2C8E98F1}"/>
                  </a:ext>
                </a:extLst>
              </p:cNvPr>
              <p:cNvSpPr/>
              <p:nvPr/>
            </p:nvSpPr>
            <p:spPr>
              <a:xfrm>
                <a:off x="3286185" y="2370874"/>
                <a:ext cx="1114048" cy="764192"/>
              </a:xfrm>
              <a:prstGeom prst="rect">
                <a:avLst/>
              </a:prstGeom>
              <a:solidFill>
                <a:srgbClr val="77B3B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Base Transport Header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0E62F4E-036F-579F-BA9F-78D9F4B76119}"/>
                  </a:ext>
                </a:extLst>
              </p:cNvPr>
              <p:cNvSpPr/>
              <p:nvPr/>
            </p:nvSpPr>
            <p:spPr>
              <a:xfrm>
                <a:off x="4400233" y="2368182"/>
                <a:ext cx="895085" cy="764192"/>
              </a:xfrm>
              <a:prstGeom prst="rect">
                <a:avLst/>
              </a:prstGeom>
              <a:solidFill>
                <a:srgbClr val="717E9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RDMA Header</a:t>
                </a:r>
              </a:p>
            </p:txBody>
          </p:sp>
        </p:grp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748CD45C-EFEA-3230-B45F-CEF9D926476D}"/>
                </a:ext>
              </a:extLst>
            </p:cNvPr>
            <p:cNvSpPr/>
            <p:nvPr/>
          </p:nvSpPr>
          <p:spPr>
            <a:xfrm>
              <a:off x="1715658" y="4261809"/>
              <a:ext cx="4750446" cy="4687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RDMA over Converged Ethernet v2 (RoCEv2)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1F68EB-7588-AAAA-8A05-A59838F6C1BA}"/>
              </a:ext>
            </a:extLst>
          </p:cNvPr>
          <p:cNvGrpSpPr/>
          <p:nvPr/>
        </p:nvGrpSpPr>
        <p:grpSpPr>
          <a:xfrm>
            <a:off x="7597525" y="1477838"/>
            <a:ext cx="3930398" cy="2844210"/>
            <a:chOff x="7597525" y="1477838"/>
            <a:chExt cx="3930398" cy="2844210"/>
          </a:xfrm>
        </p:grpSpPr>
        <p:pic>
          <p:nvPicPr>
            <p:cNvPr id="171" name="Picture 2">
              <a:extLst>
                <a:ext uri="{FF2B5EF4-FFF2-40B4-BE49-F238E27FC236}">
                  <a16:creationId xmlns:a16="http://schemas.microsoft.com/office/drawing/2014/main" id="{D632EDBE-370B-567C-F00F-4159BAE37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525" y="1477838"/>
              <a:ext cx="1743038" cy="996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4" descr="Google Cloud">
              <a:extLst>
                <a:ext uri="{FF2B5EF4-FFF2-40B4-BE49-F238E27FC236}">
                  <a16:creationId xmlns:a16="http://schemas.microsoft.com/office/drawing/2014/main" id="{BB3B7DD0-5B90-FEEB-B8C4-2436D2393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246" y="2731238"/>
              <a:ext cx="1616677" cy="1590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8" descr="Alibaba Cloud - YouTube">
              <a:extLst>
                <a:ext uri="{FF2B5EF4-FFF2-40B4-BE49-F238E27FC236}">
                  <a16:creationId xmlns:a16="http://schemas.microsoft.com/office/drawing/2014/main" id="{A7C46C84-1E3C-CA16-BC4A-CA5737ABB4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5" t="31944" r="10096" b="31809"/>
            <a:stretch/>
          </p:blipFill>
          <p:spPr bwMode="auto">
            <a:xfrm>
              <a:off x="7616955" y="3316102"/>
              <a:ext cx="2018386" cy="9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0" descr="Cloud Computing Services - Amazon Web Services (AWS)">
              <a:extLst>
                <a:ext uri="{FF2B5EF4-FFF2-40B4-BE49-F238E27FC236}">
                  <a16:creationId xmlns:a16="http://schemas.microsoft.com/office/drawing/2014/main" id="{11D7928E-5211-5238-4EDC-24F43CD1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01" t="21270" r="24416" b="20794"/>
            <a:stretch/>
          </p:blipFill>
          <p:spPr bwMode="auto">
            <a:xfrm>
              <a:off x="9793317" y="1567835"/>
              <a:ext cx="1424478" cy="844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00BC93-BA11-5516-AFD2-515298164E23}"/>
              </a:ext>
            </a:extLst>
          </p:cNvPr>
          <p:cNvGrpSpPr/>
          <p:nvPr/>
        </p:nvGrpSpPr>
        <p:grpSpPr>
          <a:xfrm>
            <a:off x="3730053" y="1378919"/>
            <a:ext cx="2978413" cy="2105398"/>
            <a:chOff x="3730053" y="1378919"/>
            <a:chExt cx="2978413" cy="2105398"/>
          </a:xfrm>
        </p:grpSpPr>
        <p:pic>
          <p:nvPicPr>
            <p:cNvPr id="151" name="Picture 150" descr="Icon&#10;&#10;Description automatically generated">
              <a:extLst>
                <a:ext uri="{FF2B5EF4-FFF2-40B4-BE49-F238E27FC236}">
                  <a16:creationId xmlns:a16="http://schemas.microsoft.com/office/drawing/2014/main" id="{E8627596-809A-97C1-D87D-55EFF54C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904" y="2308857"/>
              <a:ext cx="576177" cy="576672"/>
            </a:xfrm>
            <a:prstGeom prst="rect">
              <a:avLst/>
            </a:prstGeom>
          </p:spPr>
        </p:pic>
        <p:pic>
          <p:nvPicPr>
            <p:cNvPr id="152" name="Picture 2" descr="Computer RAM Icon - Free Download, PNG and Vector">
              <a:extLst>
                <a:ext uri="{FF2B5EF4-FFF2-40B4-BE49-F238E27FC236}">
                  <a16:creationId xmlns:a16="http://schemas.microsoft.com/office/drawing/2014/main" id="{44740FCB-DBBC-AE1F-19CB-414705745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33666" r="5955" b="33363"/>
            <a:stretch/>
          </p:blipFill>
          <p:spPr bwMode="auto">
            <a:xfrm>
              <a:off x="5062547" y="1508859"/>
              <a:ext cx="1166948" cy="43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5B3FC9E9-E80C-EFC8-934E-07DA49522076}"/>
                </a:ext>
              </a:extLst>
            </p:cNvPr>
            <p:cNvSpPr/>
            <p:nvPr/>
          </p:nvSpPr>
          <p:spPr>
            <a:xfrm>
              <a:off x="4649890" y="1378919"/>
              <a:ext cx="2058576" cy="1572416"/>
            </a:xfrm>
            <a:prstGeom prst="roundRect">
              <a:avLst>
                <a:gd name="adj" fmla="val 8674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 descr="Icon&#10;&#10;Description automatically generated">
              <a:extLst>
                <a:ext uri="{FF2B5EF4-FFF2-40B4-BE49-F238E27FC236}">
                  <a16:creationId xmlns:a16="http://schemas.microsoft.com/office/drawing/2014/main" id="{735DB247-5DC1-C510-F1C4-602DE0556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235" b="7776"/>
            <a:stretch/>
          </p:blipFill>
          <p:spPr>
            <a:xfrm>
              <a:off x="4843858" y="2266548"/>
              <a:ext cx="671971" cy="564382"/>
            </a:xfrm>
            <a:prstGeom prst="rect">
              <a:avLst/>
            </a:prstGeom>
          </p:spPr>
        </p:pic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88A398CF-049D-9867-E7A2-42D374A66115}"/>
                </a:ext>
              </a:extLst>
            </p:cNvPr>
            <p:cNvCxnSpPr>
              <a:stCxn id="154" idx="0"/>
              <a:endCxn id="152" idx="2"/>
            </p:cNvCxnSpPr>
            <p:nvPr/>
          </p:nvCxnSpPr>
          <p:spPr>
            <a:xfrm rot="5400000" flipH="1" flipV="1">
              <a:off x="5251722" y="1872250"/>
              <a:ext cx="322420" cy="466177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E7C3FC4D-B585-E58E-F7F3-38E5EDE0D3FC}"/>
                </a:ext>
              </a:extLst>
            </p:cNvPr>
            <p:cNvSpPr/>
            <p:nvPr/>
          </p:nvSpPr>
          <p:spPr>
            <a:xfrm>
              <a:off x="4691769" y="2908412"/>
              <a:ext cx="1824472" cy="5759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RDMA</a:t>
              </a:r>
              <a:endParaRPr lang="en-US" altLang="zh-CN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0EF5716-342E-5287-0833-513BA435885C}"/>
                </a:ext>
              </a:extLst>
            </p:cNvPr>
            <p:cNvSpPr txBox="1"/>
            <p:nvPr/>
          </p:nvSpPr>
          <p:spPr>
            <a:xfrm>
              <a:off x="3787893" y="1952522"/>
              <a:ext cx="937028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ead 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request</a:t>
              </a:r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6B20932-9819-6F0E-13B6-8DD9256E1243}"/>
                </a:ext>
              </a:extLst>
            </p:cNvPr>
            <p:cNvCxnSpPr>
              <a:cxnSpLocks/>
            </p:cNvCxnSpPr>
            <p:nvPr/>
          </p:nvCxnSpPr>
          <p:spPr>
            <a:xfrm>
              <a:off x="3730053" y="2576846"/>
              <a:ext cx="11138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B3D56-E9DC-4D57-EDE2-C0C9EAD2C346}"/>
              </a:ext>
            </a:extLst>
          </p:cNvPr>
          <p:cNvGrpSpPr/>
          <p:nvPr/>
        </p:nvGrpSpPr>
        <p:grpSpPr>
          <a:xfrm>
            <a:off x="4724921" y="2011724"/>
            <a:ext cx="1648926" cy="870881"/>
            <a:chOff x="4724921" y="2011724"/>
            <a:chExt cx="1648926" cy="8708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E696E7-A20D-A372-D61F-5AB06A84E20C}"/>
                </a:ext>
              </a:extLst>
            </p:cNvPr>
            <p:cNvSpPr/>
            <p:nvPr/>
          </p:nvSpPr>
          <p:spPr>
            <a:xfrm>
              <a:off x="4724921" y="2149317"/>
              <a:ext cx="937028" cy="733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1E3DE07-630A-C965-DCC2-89615CCCDAC3}"/>
                </a:ext>
              </a:extLst>
            </p:cNvPr>
            <p:cNvSpPr txBox="1"/>
            <p:nvPr/>
          </p:nvSpPr>
          <p:spPr>
            <a:xfrm>
              <a:off x="5574126" y="2011724"/>
              <a:ext cx="799721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RNIC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72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A27C-ED7A-4686-AC3D-22D992392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5" y="688951"/>
            <a:ext cx="11670030" cy="2387600"/>
          </a:xfrm>
        </p:spPr>
        <p:txBody>
          <a:bodyPr>
            <a:normAutofit/>
          </a:bodyPr>
          <a:lstStyle/>
          <a:p>
            <a:r>
              <a:rPr lang="en-US" sz="5700" b="1" dirty="0"/>
              <a:t>RDMA for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414D1-668C-D18F-23D9-732278E7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D9890-27A5-97DE-8EE8-BBC5C21E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C7294-2D65-954C-A970-1EB98A270A74}" type="slidenum">
              <a:rPr lang="en-US" smtClean="0"/>
              <a:t>9</a:t>
            </a:fld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556990-EF10-B17F-3947-7A8F179DBCB0}"/>
              </a:ext>
            </a:extLst>
          </p:cNvPr>
          <p:cNvSpPr/>
          <p:nvPr/>
        </p:nvSpPr>
        <p:spPr>
          <a:xfrm>
            <a:off x="3757199" y="3310774"/>
            <a:ext cx="4406051" cy="730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Hypervisor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BCAD69-4B03-9FC9-00B2-147E9B7E4AC8}"/>
              </a:ext>
            </a:extLst>
          </p:cNvPr>
          <p:cNvSpPr/>
          <p:nvPr/>
        </p:nvSpPr>
        <p:spPr>
          <a:xfrm>
            <a:off x="6523934" y="1764261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9FB89F-29C0-C354-4FED-2B7488506B9F}"/>
              </a:ext>
            </a:extLst>
          </p:cNvPr>
          <p:cNvSpPr/>
          <p:nvPr/>
        </p:nvSpPr>
        <p:spPr>
          <a:xfrm>
            <a:off x="3746722" y="1760966"/>
            <a:ext cx="1625600" cy="16849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92B56-E11B-BC6F-27A4-CCFC25E322F1}"/>
              </a:ext>
            </a:extLst>
          </p:cNvPr>
          <p:cNvSpPr txBox="1"/>
          <p:nvPr/>
        </p:nvSpPr>
        <p:spPr>
          <a:xfrm>
            <a:off x="6715003" y="187488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Guest machine</a:t>
            </a:r>
          </a:p>
        </p:txBody>
      </p:sp>
      <p:pic>
        <p:nvPicPr>
          <p:cNvPr id="38" name="Picture 2" descr="MCj04326240000[1]">
            <a:extLst>
              <a:ext uri="{FF2B5EF4-FFF2-40B4-BE49-F238E27FC236}">
                <a16:creationId xmlns:a16="http://schemas.microsoft.com/office/drawing/2014/main" id="{1F896DA8-C50E-A2BA-B892-AEC7D536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186841" y="2388031"/>
            <a:ext cx="745362" cy="741312"/>
          </a:xfrm>
          <a:prstGeom prst="rect">
            <a:avLst/>
          </a:prstGeom>
          <a:noFill/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9B31002-0D79-2C8D-5957-D363FF557C99}"/>
              </a:ext>
            </a:extLst>
          </p:cNvPr>
          <p:cNvSpPr/>
          <p:nvPr/>
        </p:nvSpPr>
        <p:spPr>
          <a:xfrm>
            <a:off x="6733665" y="2523451"/>
            <a:ext cx="830891" cy="276999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D9F3A0-4C21-07EF-7872-8A7F75ED33E5}"/>
              </a:ext>
            </a:extLst>
          </p:cNvPr>
          <p:cNvSpPr txBox="1"/>
          <p:nvPr/>
        </p:nvSpPr>
        <p:spPr>
          <a:xfrm>
            <a:off x="6798798" y="2767133"/>
            <a:ext cx="884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Modified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D63B3A-10D4-0281-2332-E55D8D340D20}"/>
              </a:ext>
            </a:extLst>
          </p:cNvPr>
          <p:cNvSpPr txBox="1"/>
          <p:nvPr/>
        </p:nvSpPr>
        <p:spPr>
          <a:xfrm>
            <a:off x="3855380" y="1884590"/>
            <a:ext cx="137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Dom0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D4940-9CC7-3AB5-797B-8248A41DC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638" y="2592684"/>
            <a:ext cx="502247" cy="218640"/>
          </a:xfrm>
          <a:prstGeom prst="rect">
            <a:avLst/>
          </a:prstGeom>
        </p:spPr>
      </p:pic>
      <p:pic>
        <p:nvPicPr>
          <p:cNvPr id="6" name="Picture 2" descr="MCj04326240000[1]">
            <a:extLst>
              <a:ext uri="{FF2B5EF4-FFF2-40B4-BE49-F238E27FC236}">
                <a16:creationId xmlns:a16="http://schemas.microsoft.com/office/drawing/2014/main" id="{52AB4797-9EF3-3782-7F60-72B96974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7496" y="2768650"/>
            <a:ext cx="502247" cy="502247"/>
          </a:xfrm>
          <a:prstGeom prst="rect">
            <a:avLst/>
          </a:prstGeom>
          <a:noFill/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794B41-5C19-DC58-651D-1FF3D602F138}"/>
              </a:ext>
            </a:extLst>
          </p:cNvPr>
          <p:cNvSpPr/>
          <p:nvPr/>
        </p:nvSpPr>
        <p:spPr>
          <a:xfrm>
            <a:off x="6733665" y="2529111"/>
            <a:ext cx="830891" cy="276999"/>
          </a:xfrm>
          <a:prstGeom prst="round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EE8AFD-D1C7-5D08-ECBD-AE44F9EE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79" y="5105486"/>
            <a:ext cx="8263721" cy="1752514"/>
          </a:xfrm>
        </p:spPr>
        <p:txBody>
          <a:bodyPr>
            <a:normAutofit/>
          </a:bodyPr>
          <a:lstStyle/>
          <a:p>
            <a:r>
              <a:rPr lang="en-US" sz="2300" dirty="0"/>
              <a:t>Memory introspection is a critical security task.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DC59975-5BC1-DA04-8E5F-62EBB644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Target problem: memory introspection </a:t>
            </a:r>
          </a:p>
        </p:txBody>
      </p:sp>
      <p:pic>
        <p:nvPicPr>
          <p:cNvPr id="28" name="Picture 101" descr="MCj03491210000[1]">
            <a:extLst>
              <a:ext uri="{FF2B5EF4-FFF2-40B4-BE49-F238E27FC236}">
                <a16:creationId xmlns:a16="http://schemas.microsoft.com/office/drawing/2014/main" id="{836DEBB6-0BF1-CAE0-1AE4-53824AA33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6852" y="2061007"/>
            <a:ext cx="490957" cy="446603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7ECC84-13A1-4A1A-DC76-C596214EED08}"/>
              </a:ext>
            </a:extLst>
          </p:cNvPr>
          <p:cNvSpPr txBox="1"/>
          <p:nvPr/>
        </p:nvSpPr>
        <p:spPr>
          <a:xfrm>
            <a:off x="7571328" y="2028713"/>
            <a:ext cx="11761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rootkit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E9E452-4E7C-1BD6-F0E0-7C85022E111A}"/>
              </a:ext>
            </a:extLst>
          </p:cNvPr>
          <p:cNvSpPr txBox="1"/>
          <p:nvPr/>
        </p:nvSpPr>
        <p:spPr>
          <a:xfrm>
            <a:off x="18705443" y="-1649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11" grpId="0" animBg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3519</Words>
  <Application>Microsoft Macintosh PowerPoint</Application>
  <PresentationFormat>Widescreen</PresentationFormat>
  <Paragraphs>913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SimSun</vt:lpstr>
      <vt:lpstr>Arial</vt:lpstr>
      <vt:lpstr>Calibri</vt:lpstr>
      <vt:lpstr>Calibri Light</vt:lpstr>
      <vt:lpstr>Consolas</vt:lpstr>
      <vt:lpstr>Tahoma</vt:lpstr>
      <vt:lpstr>Times New Roman</vt:lpstr>
      <vt:lpstr>Office Theme</vt:lpstr>
      <vt:lpstr>Data Center Security</vt:lpstr>
      <vt:lpstr>Datacenter overview</vt:lpstr>
      <vt:lpstr>Racks</vt:lpstr>
      <vt:lpstr>Key decisions for datacenter design</vt:lpstr>
      <vt:lpstr>Clos Networks / Fat-Trees</vt:lpstr>
      <vt:lpstr>“Fat-Tree” based architecture</vt:lpstr>
      <vt:lpstr>PowerPoint Presentation</vt:lpstr>
      <vt:lpstr>RDMA for security</vt:lpstr>
      <vt:lpstr>Target problem: memory introspection </vt:lpstr>
      <vt:lpstr>Target problem: memory introspection </vt:lpstr>
      <vt:lpstr>Limitations of hypervisor-based forensics</vt:lpstr>
      <vt:lpstr>Insight: Security offloading</vt:lpstr>
      <vt:lpstr>RDMA provides an unique opportunity</vt:lpstr>
      <vt:lpstr>.. Driven by programmable switches</vt:lpstr>
      <vt:lpstr>RDMI: Remote Direct Memory Introspection</vt:lpstr>
      <vt:lpstr>Outline</vt:lpstr>
      <vt:lpstr>RDMI DSL primitives</vt:lpstr>
      <vt:lpstr>RDMI DSL primitives</vt:lpstr>
      <vt:lpstr>RDMI DSL primitives</vt:lpstr>
      <vt:lpstr>RDMI DSL primitives</vt:lpstr>
      <vt:lpstr>RDMI DSL primitives</vt:lpstr>
      <vt:lpstr>RDMI introspection queries </vt:lpstr>
      <vt:lpstr>RDMI introspection queries </vt:lpstr>
      <vt:lpstr>RDMI introspection queries </vt:lpstr>
      <vt:lpstr>RDMI introspection queries </vt:lpstr>
      <vt:lpstr>RDMI introspection queries </vt:lpstr>
      <vt:lpstr>RDMI introspection queries </vt:lpstr>
      <vt:lpstr>DSL compilation: naïve solution</vt:lpstr>
      <vt:lpstr>Abstract introspection machine</vt:lpstr>
      <vt:lpstr>Reconfigurable introspection engines</vt:lpstr>
      <vt:lpstr>Experiment setup</vt:lpstr>
      <vt:lpstr>Evaluation: introspection effectiveness</vt:lpstr>
      <vt:lpstr>Evaluation: introspection speed</vt:lpstr>
      <vt:lpstr>Evaluation: workload interference</vt:lpstr>
      <vt:lpstr>Conclusions</vt:lpstr>
      <vt:lpstr>Securing RDMA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Ang Chen</cp:lastModifiedBy>
  <cp:revision>104</cp:revision>
  <dcterms:created xsi:type="dcterms:W3CDTF">2020-04-03T21:33:21Z</dcterms:created>
  <dcterms:modified xsi:type="dcterms:W3CDTF">2024-11-20T18:34:39Z</dcterms:modified>
</cp:coreProperties>
</file>